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5" r:id="rId2"/>
    <p:sldId id="441" r:id="rId3"/>
    <p:sldId id="440" r:id="rId4"/>
    <p:sldId id="403" r:id="rId5"/>
    <p:sldId id="361" r:id="rId6"/>
    <p:sldId id="427" r:id="rId7"/>
    <p:sldId id="394" r:id="rId8"/>
    <p:sldId id="393" r:id="rId9"/>
    <p:sldId id="449" r:id="rId10"/>
    <p:sldId id="428" r:id="rId11"/>
    <p:sldId id="429" r:id="rId12"/>
    <p:sldId id="430" r:id="rId13"/>
    <p:sldId id="411" r:id="rId14"/>
    <p:sldId id="432" r:id="rId15"/>
    <p:sldId id="433" r:id="rId16"/>
    <p:sldId id="434" r:id="rId17"/>
    <p:sldId id="435" r:id="rId18"/>
    <p:sldId id="436" r:id="rId19"/>
    <p:sldId id="437" r:id="rId20"/>
    <p:sldId id="423" r:id="rId21"/>
    <p:sldId id="444" r:id="rId22"/>
    <p:sldId id="447" r:id="rId23"/>
    <p:sldId id="448" r:id="rId24"/>
    <p:sldId id="450" r:id="rId25"/>
    <p:sldId id="451" r:id="rId26"/>
    <p:sldId id="405" r:id="rId27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35A248-63C1-4D1F-8C2C-1BC0A8364927}">
          <p14:sldIdLst>
            <p14:sldId id="345"/>
            <p14:sldId id="441"/>
            <p14:sldId id="440"/>
            <p14:sldId id="403"/>
            <p14:sldId id="361"/>
            <p14:sldId id="427"/>
            <p14:sldId id="394"/>
            <p14:sldId id="393"/>
            <p14:sldId id="449"/>
            <p14:sldId id="428"/>
            <p14:sldId id="429"/>
            <p14:sldId id="430"/>
            <p14:sldId id="411"/>
            <p14:sldId id="432"/>
            <p14:sldId id="433"/>
            <p14:sldId id="434"/>
            <p14:sldId id="435"/>
            <p14:sldId id="436"/>
            <p14:sldId id="437"/>
            <p14:sldId id="423"/>
            <p14:sldId id="444"/>
            <p14:sldId id="447"/>
            <p14:sldId id="448"/>
            <p14:sldId id="450"/>
            <p14:sldId id="451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A2F"/>
    <a:srgbClr val="734B05"/>
    <a:srgbClr val="A33E10"/>
    <a:srgbClr val="522BBF"/>
    <a:srgbClr val="0077A9"/>
    <a:srgbClr val="3E7D9F"/>
    <a:srgbClr val="C5D29F"/>
    <a:srgbClr val="A2001C"/>
    <a:srgbClr val="FFE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1088" autoAdjust="0"/>
  </p:normalViewPr>
  <p:slideViewPr>
    <p:cSldViewPr snapToGrid="0" snapToObjects="1">
      <p:cViewPr varScale="1">
        <p:scale>
          <a:sx n="111" d="100"/>
          <a:sy n="111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720" y="114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5D29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89-4B20-933D-AD26D9EB2F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2001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89-4B20-933D-AD26D9EB2F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E7D9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89-4B20-933D-AD26D9EB2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901936"/>
        <c:axId val="158647760"/>
      </c:barChart>
      <c:catAx>
        <c:axId val="15890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47760"/>
        <c:crosses val="autoZero"/>
        <c:auto val="1"/>
        <c:lblAlgn val="ctr"/>
        <c:lblOffset val="100"/>
        <c:noMultiLvlLbl val="0"/>
      </c:catAx>
      <c:valAx>
        <c:axId val="15864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0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C5D29F"/>
            </a:solidFill>
            <a:ln>
              <a:noFill/>
            </a:ln>
          </c:spPr>
          <c:dPt>
            <c:idx val="0"/>
            <c:bubble3D val="0"/>
            <c:spPr>
              <a:solidFill>
                <a:srgbClr val="3E7D9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3E-4EF5-A130-E0E471B5586A}"/>
              </c:ext>
            </c:extLst>
          </c:dPt>
          <c:dPt>
            <c:idx val="1"/>
            <c:bubble3D val="0"/>
            <c:spPr>
              <a:solidFill>
                <a:srgbClr val="A2001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3E-4EF5-A130-E0E471B5586A}"/>
              </c:ext>
            </c:extLst>
          </c:dPt>
          <c:dPt>
            <c:idx val="2"/>
            <c:bubble3D val="0"/>
            <c:spPr>
              <a:solidFill>
                <a:srgbClr val="C5D29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3E-4EF5-A130-E0E471B5586A}"/>
              </c:ext>
            </c:extLst>
          </c:dPt>
          <c:dPt>
            <c:idx val="3"/>
            <c:bubble3D val="0"/>
            <c:spPr>
              <a:solidFill>
                <a:srgbClr val="6B9A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3E-4EF5-A130-E0E471B5586A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3E-4EF5-A130-E0E471B5586A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rgbClr val="A2001C"/>
            </a:solidFill>
          </c:spPr>
          <c:dPt>
            <c:idx val="0"/>
            <c:bubble3D val="0"/>
            <c:spPr>
              <a:solidFill>
                <a:srgbClr val="A2001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03E-4EF5-A130-E0E471B5586A}"/>
              </c:ext>
            </c:extLst>
          </c:dPt>
          <c:dPt>
            <c:idx val="1"/>
            <c:bubble3D val="0"/>
            <c:spPr>
              <a:solidFill>
                <a:srgbClr val="A2001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03E-4EF5-A130-E0E471B5586A}"/>
              </c:ext>
            </c:extLst>
          </c:dPt>
          <c:dPt>
            <c:idx val="2"/>
            <c:bubble3D val="0"/>
            <c:spPr>
              <a:solidFill>
                <a:srgbClr val="A2001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03E-4EF5-A130-E0E471B5586A}"/>
              </c:ext>
            </c:extLst>
          </c:dPt>
          <c:dPt>
            <c:idx val="3"/>
            <c:bubble3D val="0"/>
            <c:spPr>
              <a:solidFill>
                <a:srgbClr val="A2001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03E-4EF5-A130-E0E471B5586A}"/>
              </c:ext>
            </c:extLst>
          </c:dP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03E-4EF5-A130-E0E471B5586A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rgbClr val="3E7D9F"/>
            </a:solidFill>
          </c:spPr>
          <c:dPt>
            <c:idx val="0"/>
            <c:bubble3D val="0"/>
            <c:spPr>
              <a:solidFill>
                <a:srgbClr val="3E7D9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03E-4EF5-A130-E0E471B5586A}"/>
              </c:ext>
            </c:extLst>
          </c:dPt>
          <c:dPt>
            <c:idx val="1"/>
            <c:bubble3D val="0"/>
            <c:spPr>
              <a:solidFill>
                <a:srgbClr val="3E7D9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03E-4EF5-A130-E0E471B5586A}"/>
              </c:ext>
            </c:extLst>
          </c:dPt>
          <c:dPt>
            <c:idx val="2"/>
            <c:bubble3D val="0"/>
            <c:spPr>
              <a:solidFill>
                <a:srgbClr val="3E7D9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03E-4EF5-A130-E0E471B5586A}"/>
              </c:ext>
            </c:extLst>
          </c:dPt>
          <c:dPt>
            <c:idx val="3"/>
            <c:bubble3D val="0"/>
            <c:spPr>
              <a:solidFill>
                <a:srgbClr val="3E7D9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03E-4EF5-A130-E0E471B5586A}"/>
              </c:ext>
            </c:extLst>
          </c:dP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03E-4EF5-A130-E0E471B5586A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t" anchorCtr="0" compatLnSpc="1">
            <a:prstTxWarp prst="textNoShape">
              <a:avLst/>
            </a:prstTxWarp>
          </a:bodyPr>
          <a:lstStyle>
            <a:lvl1pPr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2963" y="0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t" anchorCtr="0" compatLnSpc="1">
            <a:prstTxWarp prst="textNoShape">
              <a:avLst/>
            </a:prstTxWarp>
          </a:bodyPr>
          <a:lstStyle>
            <a:lvl1pPr algn="r"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D9BEC36-5858-7747-82DE-FD15EF89906D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12081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b" anchorCtr="0" compatLnSpc="1">
            <a:prstTxWarp prst="textNoShape">
              <a:avLst/>
            </a:prstTxWarp>
          </a:bodyPr>
          <a:lstStyle>
            <a:lvl1pPr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2963" y="912081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b" anchorCtr="0" compatLnSpc="1">
            <a:prstTxWarp prst="textNoShape">
              <a:avLst/>
            </a:prstTxWarp>
          </a:bodyPr>
          <a:lstStyle>
            <a:lvl1pPr algn="r" defTabSz="480718" eaLnBrk="1" hangingPunct="1">
              <a:defRPr sz="1400">
                <a:latin typeface="Calibri" charset="0"/>
              </a:defRPr>
            </a:lvl1pPr>
          </a:lstStyle>
          <a:p>
            <a:pPr>
              <a:defRPr/>
            </a:pPr>
            <a:fld id="{399A82CA-E8D0-6243-ADAC-A3057B21D2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0541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t" anchorCtr="0" compatLnSpc="1">
            <a:prstTxWarp prst="textNoShape">
              <a:avLst/>
            </a:prstTxWarp>
          </a:bodyPr>
          <a:lstStyle>
            <a:lvl1pPr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963" y="0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t" anchorCtr="0" compatLnSpc="1">
            <a:prstTxWarp prst="textNoShape">
              <a:avLst/>
            </a:prstTxWarp>
          </a:bodyPr>
          <a:lstStyle>
            <a:lvl1pPr algn="r"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8E9272D-033A-924E-9FB2-A1D3984ECED4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091" tIns="45546" rIns="91091" bIns="4554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184" y="4561228"/>
            <a:ext cx="5850835" cy="431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b" anchorCtr="0" compatLnSpc="1">
            <a:prstTxWarp prst="textNoShape">
              <a:avLst/>
            </a:prstTxWarp>
          </a:bodyPr>
          <a:lstStyle>
            <a:lvl1pPr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963" y="912081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b" anchorCtr="0" compatLnSpc="1">
            <a:prstTxWarp prst="textNoShape">
              <a:avLst/>
            </a:prstTxWarp>
          </a:bodyPr>
          <a:lstStyle>
            <a:lvl1pPr algn="r" defTabSz="480718" eaLnBrk="1" hangingPunct="1">
              <a:defRPr sz="1400">
                <a:latin typeface="Calibri" charset="0"/>
              </a:defRPr>
            </a:lvl1pPr>
          </a:lstStyle>
          <a:p>
            <a:pPr>
              <a:defRPr/>
            </a:pPr>
            <a:fld id="{D1253B8B-FD37-B047-94BB-693B3F8C925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93969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en-US" altLang="en-US" sz="1700" b="1" u="sng" dirty="0">
              <a:ea typeface="ＭＳ Ｐゴシック" charset="-128"/>
            </a:endParaRPr>
          </a:p>
          <a:p>
            <a:pPr>
              <a:defRPr/>
            </a:pPr>
            <a:endParaRPr lang="en-US" altLang="en-US" sz="17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38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7590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453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6588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9719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3864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20223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84512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CAX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ve. crossing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widen existing Embarcadero Rd. undercrossing, add new traffic signals at Embarcadero Rd. ramp, and build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crossing near planned Seale Ave. bike boulevard to connect to Peers Park and Stanford Ave. bike boulevard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CAH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ve. crossing with roadway under railroad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MCL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crossings with roadway under rail Hybrid; new hybrid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path under rail near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oma Verde 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MCR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crossings with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oadway over rail Hybrid; new hybrid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path under rail near Loma Verde 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MCT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to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rench; Alma St. not within trench (maintain connections between Meadow Dr. and Charleston Rd.)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PAH − Continue proposed Menlo Park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 across San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Francisquito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Creek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lto Ave. on a viaduct structure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PCX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Alto Ave.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build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verett Ave.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undercrossing and widen University Ave.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30860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CAX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ve. crossing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widen existing Embarcadero Rd. undercrossing, add new traffic signals at Embarcadero Rd. ramp, and build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crossing near planned Seale Ave. bike boulevard to connect to Peers Park and Stanford Ave. bike boulevard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CAH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ve. crossing with roadway under railroad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MCL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crossings with roadway under rail Hybrid; new hybrid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path under rail near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oma Verde 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MCR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crossings with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oadway over rail Hybrid; new hybrid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path under rail near Loma Verde 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MCT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to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rench; Alma St. not within trench (maintain connections between Meadow Dr. and Charleston Rd.)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PAH − Continue proposed Menlo Park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 across San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Francisquito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Creek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lto Ave. on a viaduct structure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PCX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Alto Ave.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build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verett Ave.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undercrossing and widen University Ave.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63263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CAX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ve. crossing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widen existing Embarcadero Rd. undercrossing, add new traffic signals at Embarcadero Rd. ramp, and build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crossing near planned Seale Ave. bike boulevard to connect to Peers Park and Stanford Ave. bike boulevard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CAH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ve. crossing with roadway under railroad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MCL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crossings with roadway under rail Hybrid; new hybrid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path under rail near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oma Verde 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MCR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crossings with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oadway over rail Hybrid; new hybrid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path under rail near Loma Verde 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MCT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to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rench; Alma St. not within trench (maintain connections between Meadow Dr. and Charleston Rd.)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PAH − Continue proposed Menlo Park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 across San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Francisquito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Creek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lto Ave. on a viaduct structure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PCX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Alto Ave.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build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verett Ave.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undercrossing and widen University Ave.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7768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393" indent="-296393">
              <a:buFont typeface="Arial" charset="0"/>
              <a:buChar char="•"/>
              <a:defRPr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73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CAX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ve. crossing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widen existing Embarcadero Rd. undercrossing, add new traffic signals at Embarcadero Rd. ramp, and build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crossing near planned Seale Ave. bike boulevard to connect to Peers Park and Stanford Ave. bike boulevard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CAH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ve. crossing with roadway under railroad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MCL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crossings with roadway under rail Hybrid; new hybrid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path under rail near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oma Verde 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MCR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crossings with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oadway over rail Hybrid; new hybrid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path under rail near Loma Verde 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MCT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to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rench; Alma St. not within trench (maintain connections between Meadow Dr. and Charleston Rd.)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PAH − Continue proposed Menlo Park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 across San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Francisquito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Creek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lto Ave. on a viaduct structure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PCX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Alto Ave.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build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verett Ave.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undercrossing and widen University Ave.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18071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Abbreviations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CAX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venue crossing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widen existing Embarcadero Road undercrossing, add new traffic signals at Embarcadero Road ramps, build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crossing at Churchill Avenue, and/or build Seale Avenue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crossing to connect to Peers Park and Stanford Avenue bicycle boulevard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CAH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venue roadway under railroad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CAR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venue roadway over railroad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everse hybrid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MCL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Drive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Road railroad over roadway hybrid and build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oma Verde Avenue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crossing to connect to Margarita Avenue bicycle boulevard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MCR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Drive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Road roadway over railroad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everse hybrid and build Loma Verde Avenue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crossing to connect to Margarita Avenue bicycle boulevard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MCT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Drive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Road roadway over railroad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rench or tunnel; Alma Street would not be within trench or tunnel (maintains Alma Street connections to Meadow Drive and Charleston Road)</a:t>
            </a:r>
          </a:p>
          <a:p>
            <a:pPr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MCV -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Drive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Road railroad over roadway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iaduct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PAH − Continue proposed Menlo Park railroad over roadway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 and/or viaduct across San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Francisquito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Creek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lto Avenue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PCX − 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Alto Avenue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build an Everett Avenue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undercrossing and widen University Avenue</a:t>
            </a:r>
          </a:p>
          <a:p>
            <a:pPr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WBP – City-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ide deep-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ore railroad under roadway tunnel within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Alto city limits with two new underground rail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61694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en-US" altLang="en-US" sz="1700" b="1" u="sng" dirty="0">
              <a:ea typeface="ＭＳ Ｐゴシック" charset="-128"/>
            </a:endParaRPr>
          </a:p>
          <a:p>
            <a:pPr>
              <a:defRPr/>
            </a:pPr>
            <a:endParaRPr lang="en-US" altLang="en-US" sz="17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16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62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6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65598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Council has adopted framework for evaluating alternatives, with specific criteria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Rather than review them individually, note major categories</a:t>
            </a:r>
          </a:p>
          <a:p>
            <a:pPr marL="178514" indent="-178514">
              <a:buFontTx/>
              <a:buChar char="-"/>
            </a:pPr>
            <a:r>
              <a:rPr lang="en-US" altLang="en-US" dirty="0">
                <a:ea typeface="ＭＳ Ｐゴシック" charset="-128"/>
              </a:rPr>
              <a:t>Technical – functionality, intentional as well as unintended</a:t>
            </a:r>
          </a:p>
          <a:p>
            <a:pPr marL="178514" indent="-178514">
              <a:buFontTx/>
              <a:buChar char="-"/>
            </a:pPr>
            <a:r>
              <a:rPr lang="en-US" altLang="en-US" dirty="0">
                <a:ea typeface="ＭＳ Ｐゴシック" charset="-128"/>
              </a:rPr>
              <a:t>Financial – cost can determine feasible or not, as well as options to fund</a:t>
            </a:r>
          </a:p>
          <a:p>
            <a:pPr marL="178514" indent="-178514">
              <a:buFontTx/>
              <a:buChar char="-"/>
            </a:pPr>
            <a:r>
              <a:rPr lang="en-US" altLang="en-US" dirty="0">
                <a:ea typeface="ＭＳ Ｐゴシック" charset="-128"/>
              </a:rPr>
              <a:t>Property – again one line, but can determine feasibility given community impact of property acquisitions </a:t>
            </a:r>
          </a:p>
          <a:p>
            <a:pPr marL="178514" indent="-178514">
              <a:buFontTx/>
              <a:buChar char="-"/>
            </a:pPr>
            <a:r>
              <a:rPr lang="en-US" altLang="en-US" dirty="0">
                <a:ea typeface="ＭＳ Ｐゴシック" charset="-128"/>
              </a:rPr>
              <a:t>Construction – fully understanding the impact of construction, including relocating Caltrain, noise, disruption, loss of trees and access</a:t>
            </a:r>
          </a:p>
          <a:p>
            <a:pPr marL="178514" indent="-178514">
              <a:buFontTx/>
              <a:buChar char="-"/>
            </a:pPr>
            <a:endParaRPr lang="en-US" altLang="en-US" dirty="0">
              <a:ea typeface="ＭＳ Ｐゴシック" charset="-128"/>
            </a:endParaRPr>
          </a:p>
          <a:p>
            <a:pPr marL="178514" indent="-178514">
              <a:buFontTx/>
              <a:buChar char="-"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74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9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52744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610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69308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2513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4175" y="457200"/>
            <a:ext cx="8467725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8747" y="468186"/>
            <a:ext cx="7221538" cy="4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3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4175" y="457200"/>
            <a:ext cx="5230813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7" y="1295083"/>
            <a:ext cx="5243957" cy="41021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35" y="457200"/>
            <a:ext cx="6396101" cy="43891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04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29013" y="457200"/>
            <a:ext cx="5230812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707" y="1295083"/>
            <a:ext cx="5243957" cy="4102100"/>
          </a:xfrm>
        </p:spPr>
        <p:txBody>
          <a:bodyPr/>
          <a:lstStyle>
            <a:lvl1pPr marL="0" indent="0">
              <a:buFontTx/>
              <a:buNone/>
              <a:defRPr sz="1800"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800">
                <a:latin typeface="+mn-lt"/>
              </a:defRPr>
            </a:lvl3pPr>
            <a:lvl4pPr marL="1371600" indent="0">
              <a:buFontTx/>
              <a:buNone/>
              <a:defRPr sz="1800">
                <a:latin typeface="+mn-lt"/>
              </a:defRPr>
            </a:lvl4pPr>
            <a:lvl5pPr marL="1828800" indent="0">
              <a:buFontTx/>
              <a:buNone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995" y="457200"/>
            <a:ext cx="6396101" cy="43891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3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4175" y="457200"/>
            <a:ext cx="8467725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3611" y="468186"/>
            <a:ext cx="7221538" cy="39135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Chart</a:t>
            </a:r>
          </a:p>
        </p:txBody>
      </p:sp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166236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72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4175" y="457200"/>
            <a:ext cx="8467725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3611" y="468186"/>
            <a:ext cx="7221538" cy="39135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Pie Chart</a:t>
            </a:r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2486307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36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12875" y="541338"/>
            <a:ext cx="7221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2875" y="1935163"/>
            <a:ext cx="722153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029" name="Date Placeholder 3"/>
          <p:cNvSpPr txBox="1">
            <a:spLocks/>
          </p:cNvSpPr>
          <p:nvPr/>
        </p:nvSpPr>
        <p:spPr bwMode="auto">
          <a:xfrm>
            <a:off x="8008938" y="6313488"/>
            <a:ext cx="903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b="1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1031" name="Picture 4" descr="PA_logo_horiz_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6154738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7961313" y="6326188"/>
            <a:ext cx="903287" cy="273050"/>
          </a:xfrm>
          <a:prstGeom prst="rect">
            <a:avLst/>
          </a:prstGeom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39880A7D-5A7C-994D-9016-06F391627A47}" type="slidenum">
              <a:rPr lang="en-US" altLang="x-none" sz="1400" smtClean="0">
                <a:solidFill>
                  <a:srgbClr val="898989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en-US" altLang="x-none" sz="1400" dirty="0">
              <a:solidFill>
                <a:srgbClr val="898989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2" r:id="rId3"/>
    <p:sldLayoutId id="2147483710" r:id="rId4"/>
    <p:sldLayoutId id="2147483724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800" kern="1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cityofpaloalto.org/connectingpaloalto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0119" y="0"/>
            <a:ext cx="10696755" cy="6016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90119" y="1930400"/>
            <a:ext cx="10696755" cy="12777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999461"/>
            <a:ext cx="914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charset="2"/>
              <a:buChar char="§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6B9A2F"/>
                </a:solidFill>
                <a:latin typeface="Arial" charset="0"/>
              </a:rPr>
              <a:t>Connecting Palo Alto: Rail Program</a:t>
            </a:r>
            <a:br>
              <a:rPr lang="en-US" altLang="en-US" sz="3600" dirty="0">
                <a:solidFill>
                  <a:srgbClr val="6B9A2F"/>
                </a:solidFill>
                <a:latin typeface="Arial" charset="0"/>
              </a:rPr>
            </a:br>
            <a:r>
              <a:rPr lang="en-US" altLang="en-US" sz="3600" dirty="0">
                <a:solidFill>
                  <a:srgbClr val="6B9A2F"/>
                </a:solidFill>
                <a:latin typeface="Arial" charset="0"/>
              </a:rPr>
              <a:t>Master List of Ideas – Initial Screening</a:t>
            </a:r>
            <a:endParaRPr lang="en-US" altLang="en-US" sz="2000" dirty="0">
              <a:solidFill>
                <a:srgbClr val="6B9A2F"/>
              </a:solidFill>
              <a:latin typeface="Arial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652653" y="6086067"/>
            <a:ext cx="34179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City Council</a:t>
            </a:r>
          </a:p>
          <a:p>
            <a:pPr algn="r"/>
            <a:r>
              <a:rPr lang="en-US" dirty="0"/>
              <a:t>May 14, 2018</a:t>
            </a:r>
          </a:p>
        </p:txBody>
      </p:sp>
    </p:spTree>
    <p:extLst>
      <p:ext uri="{BB962C8B-B14F-4D97-AF65-F5344CB8AC3E}">
        <p14:creationId xmlns:p14="http://schemas.microsoft.com/office/powerpoint/2010/main" val="284972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666354" cy="409638"/>
          </a:xfrm>
        </p:spPr>
        <p:txBody>
          <a:bodyPr/>
          <a:lstStyle/>
          <a:p>
            <a:r>
              <a:rPr lang="en-US" dirty="0"/>
              <a:t>Master List of 34 Ideas – Initial Screening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076054"/>
              </p:ext>
            </p:extLst>
          </p:nvPr>
        </p:nvGraphicFramePr>
        <p:xfrm>
          <a:off x="124531" y="975958"/>
          <a:ext cx="8877301" cy="51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1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37594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 Closed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Everett Bike/Ped (PCE)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University (PCU)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 Alma Streets in Menlo Park (PCA)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extend Quarry Road to Alma (PCQ)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losed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Embarcadero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Seale Bike/Ped (CAS)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Kellogg Avenue Bike/Ped (CAK)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Closed, Loma Verde Bike/Ped (MDL)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31576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Hybrid ,             Meadow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+ Charleston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Loma Verde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(MCL)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204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Hybrid (MDH)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(PAN)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No Build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Safety Upgrades (MDN)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(MDA)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Trench (WTR)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Churchill Ave Trench (CAT)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</a:t>
                      </a:r>
                      <a:r>
                        <a:rPr lang="en-US" sz="900" b="1" kern="1200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+ Charleston Trench, Alma in Trench (MCA)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</a:t>
                      </a:r>
                      <a:r>
                        <a:rPr lang="en-US" sz="900" b="1" kern="1200" dirty="0" err="1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Closed, Charleston Trench 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Deep Bore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(WBE)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(WBR)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Cut &amp; Cover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(WCE)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(WCR)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Railroad Berm (WER)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Viaduct (WVR)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Roadway Over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(CRO)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024405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Connect Alma to Sand Hill Rd; dead-end Palo Alto Ave (PAT)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Roadway Under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(MDU)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 Under Rail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(CRA)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connected to Alma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(CRU)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75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666354" cy="409638"/>
          </a:xfrm>
        </p:spPr>
        <p:txBody>
          <a:bodyPr/>
          <a:lstStyle/>
          <a:p>
            <a:r>
              <a:rPr lang="en-US" dirty="0"/>
              <a:t>Master List of Ideas – Funding Feasibility Fatal Flaw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4531" y="975958"/>
          <a:ext cx="8877301" cy="51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1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37594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 Closed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Everett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(PCE)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University (PCU)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 Alma Streets in Menlo Park (PCA)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extend Quarry Road to Alma (PCQ)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losed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Embarcadero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Seale Bike/Ped (CAS)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Kellogg Avenue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(CAK)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Closed, Loma Verde Bike/Ped (MDL)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31576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Hybrid ,             Meadow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+ Charleston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Loma Verde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(MCL)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204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Hybrid (MDH)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(PAN)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No Build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Safety Upgrades (MDN)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(MDA)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Trench (WTR)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Churchill Ave Trench (CAT)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</a:t>
                      </a:r>
                      <a:r>
                        <a:rPr lang="en-US" sz="900" b="1" kern="1200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+ Charleston Trench, Alma in Trench (MCA)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</a:t>
                      </a:r>
                      <a:r>
                        <a:rPr lang="en-US" sz="900" b="1" kern="1200" dirty="0" err="1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Closed, Charleston Trench 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Deep Bore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(WBE)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(WBR)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Cut &amp; Cover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(WCE)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(WCR)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Railroad Berm (WER)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Viaduct (WVR)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Roadway Over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(CRO)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024405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Connect Alma to Sand Hill Rd; dead-end Palo Alto Ave (PAT)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Roadway Under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(MDU)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 Under Rail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(CRA)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connected to Alma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(CRU)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sp>
        <p:nvSpPr>
          <p:cNvPr id="13" name="Multiply 2"/>
          <p:cNvSpPr/>
          <p:nvPr/>
        </p:nvSpPr>
        <p:spPr>
          <a:xfrm>
            <a:off x="1337181" y="4047401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Multiply 4"/>
          <p:cNvSpPr/>
          <p:nvPr/>
        </p:nvSpPr>
        <p:spPr>
          <a:xfrm>
            <a:off x="1337181" y="4199056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Multiply 5"/>
          <p:cNvSpPr/>
          <p:nvPr/>
        </p:nvSpPr>
        <p:spPr>
          <a:xfrm>
            <a:off x="1337181" y="4445790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Multiply 6"/>
          <p:cNvSpPr/>
          <p:nvPr/>
        </p:nvSpPr>
        <p:spPr>
          <a:xfrm>
            <a:off x="1337181" y="4598940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Multiply 9"/>
          <p:cNvSpPr/>
          <p:nvPr/>
        </p:nvSpPr>
        <p:spPr>
          <a:xfrm>
            <a:off x="4350813" y="3593276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Multiply 11"/>
          <p:cNvSpPr/>
          <p:nvPr/>
        </p:nvSpPr>
        <p:spPr>
          <a:xfrm>
            <a:off x="5837463" y="3125182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Multiply 12"/>
          <p:cNvSpPr/>
          <p:nvPr/>
        </p:nvSpPr>
        <p:spPr>
          <a:xfrm>
            <a:off x="1337181" y="3593276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38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666354" cy="409638"/>
          </a:xfrm>
        </p:spPr>
        <p:txBody>
          <a:bodyPr/>
          <a:lstStyle/>
          <a:p>
            <a:r>
              <a:rPr lang="en-US" dirty="0"/>
              <a:t>Master List of Ideas – Constructability Fatal Flaw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4531" y="975958"/>
          <a:ext cx="8877301" cy="51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1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37594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 Closed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Everett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(PCE)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University (PCU)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 Alma Streets in Menlo Park (PCA)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extend Quarry Road to Alma (PCQ)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losed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Embarcadero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Seale Bike/Ped (CAS)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Kellogg Avenue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(CAK)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Closed, Loma Verde Bike/Ped (MDL)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31576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Hybrid ,             Meadow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+ Charleston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Loma Verde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(MCL)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204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Hybrid (MDH)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(PAN)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No Build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Safety Upgrades (MDN)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(MDA)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Trench (WTR)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Churchill Ave Trench (CAT)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</a:t>
                      </a:r>
                      <a:r>
                        <a:rPr lang="en-US" sz="900" b="1" kern="1200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+ Charleston Trench, Alma in Trench (MCA)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</a:t>
                      </a:r>
                      <a:r>
                        <a:rPr lang="en-US" sz="900" b="1" kern="1200" dirty="0" err="1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Closed, Charleston Trench 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Deep Bore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(WBE)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(WBR)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Cut &amp; Cover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(WCE)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(WCR)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Railroad Berm (WER)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Viaduct (WVR)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Roadway Over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(CRO)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024405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Connect Alma to Sand Hill Rd; dead-end Palo Alto Ave (PAT)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Roadway Under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(MDU)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 Under Rail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(CRA)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connected to Alma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(CRU)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sp>
        <p:nvSpPr>
          <p:cNvPr id="13" name="Multiply 2"/>
          <p:cNvSpPr/>
          <p:nvPr/>
        </p:nvSpPr>
        <p:spPr>
          <a:xfrm>
            <a:off x="1337181" y="4047401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Multiply 4"/>
          <p:cNvSpPr/>
          <p:nvPr/>
        </p:nvSpPr>
        <p:spPr>
          <a:xfrm>
            <a:off x="1337181" y="4199056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Multiply 5"/>
          <p:cNvSpPr/>
          <p:nvPr/>
        </p:nvSpPr>
        <p:spPr>
          <a:xfrm>
            <a:off x="1337181" y="4445790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Multiply 6"/>
          <p:cNvSpPr/>
          <p:nvPr/>
        </p:nvSpPr>
        <p:spPr>
          <a:xfrm>
            <a:off x="1337181" y="4598940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Multiply 9"/>
          <p:cNvSpPr/>
          <p:nvPr/>
        </p:nvSpPr>
        <p:spPr>
          <a:xfrm>
            <a:off x="4350813" y="3593276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Multiply 11"/>
          <p:cNvSpPr/>
          <p:nvPr/>
        </p:nvSpPr>
        <p:spPr>
          <a:xfrm>
            <a:off x="5837463" y="3125182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Multiply 12"/>
          <p:cNvSpPr/>
          <p:nvPr/>
        </p:nvSpPr>
        <p:spPr>
          <a:xfrm>
            <a:off x="1337181" y="3593276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Multiply 8"/>
          <p:cNvSpPr/>
          <p:nvPr/>
        </p:nvSpPr>
        <p:spPr>
          <a:xfrm>
            <a:off x="1337181" y="4948560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Multiply 12"/>
          <p:cNvSpPr/>
          <p:nvPr/>
        </p:nvSpPr>
        <p:spPr>
          <a:xfrm>
            <a:off x="6536017" y="3611025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Multiply 13"/>
          <p:cNvSpPr/>
          <p:nvPr/>
        </p:nvSpPr>
        <p:spPr>
          <a:xfrm>
            <a:off x="1337181" y="4816333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Multiply 14"/>
          <p:cNvSpPr/>
          <p:nvPr/>
        </p:nvSpPr>
        <p:spPr>
          <a:xfrm>
            <a:off x="2910142" y="5722558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Multiply 17"/>
          <p:cNvSpPr/>
          <p:nvPr/>
        </p:nvSpPr>
        <p:spPr>
          <a:xfrm>
            <a:off x="2844423" y="2035508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Multiply 18"/>
          <p:cNvSpPr/>
          <p:nvPr/>
        </p:nvSpPr>
        <p:spPr>
          <a:xfrm>
            <a:off x="2844423" y="1753123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Multiply 19"/>
          <p:cNvSpPr/>
          <p:nvPr/>
        </p:nvSpPr>
        <p:spPr>
          <a:xfrm>
            <a:off x="4421837" y="1862540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Multiply 20"/>
          <p:cNvSpPr/>
          <p:nvPr/>
        </p:nvSpPr>
        <p:spPr>
          <a:xfrm>
            <a:off x="5993648" y="5718167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Multiply 21"/>
          <p:cNvSpPr/>
          <p:nvPr/>
        </p:nvSpPr>
        <p:spPr>
          <a:xfrm>
            <a:off x="7497079" y="5789134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Multiply 22"/>
          <p:cNvSpPr/>
          <p:nvPr/>
        </p:nvSpPr>
        <p:spPr>
          <a:xfrm>
            <a:off x="7497079" y="5928558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Multiply 24"/>
          <p:cNvSpPr/>
          <p:nvPr/>
        </p:nvSpPr>
        <p:spPr>
          <a:xfrm>
            <a:off x="7529947" y="5253511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81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Results of Initial Screening = 16 Ideas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3850"/>
              </p:ext>
            </p:extLst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1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Options for Initial Screening - Keep No Builds?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8675" y="3291511"/>
            <a:ext cx="1666875" cy="584565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4071" y="3291511"/>
            <a:ext cx="1666875" cy="584565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25004" y="3292488"/>
            <a:ext cx="1666875" cy="584565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Speech Bubble: Rectangle with Corners Rounded 24"/>
          <p:cNvSpPr/>
          <p:nvPr/>
        </p:nvSpPr>
        <p:spPr>
          <a:xfrm flipH="1">
            <a:off x="2673059" y="4370521"/>
            <a:ext cx="2695573" cy="1192188"/>
          </a:xfrm>
          <a:prstGeom prst="wedgeRoundRectCallout">
            <a:avLst>
              <a:gd name="adj1" fmla="val -29349"/>
              <a:gd name="adj2" fmla="val -91929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No Build Options may not be realistic or feasible, but CEQA requires them to be considered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9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sz="2500" dirty="0"/>
              <a:t>Options for Initial Screening – Remove Unnecessary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2112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7717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213" y="3291245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ultiply 18"/>
          <p:cNvSpPr/>
          <p:nvPr/>
        </p:nvSpPr>
        <p:spPr>
          <a:xfrm>
            <a:off x="7387007" y="3899874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peech Bubble: Rectangle with Corners Rounded 25"/>
          <p:cNvSpPr/>
          <p:nvPr/>
        </p:nvSpPr>
        <p:spPr>
          <a:xfrm flipH="1">
            <a:off x="5499239" y="4818593"/>
            <a:ext cx="3206610" cy="823443"/>
          </a:xfrm>
          <a:prstGeom prst="wedgeRoundRectCallout">
            <a:avLst>
              <a:gd name="adj1" fmla="val -30860"/>
              <a:gd name="adj2" fmla="val -122862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No design benefit compared to MCT. A 2% grade is still required south of Charleston Rd.</a:t>
            </a:r>
          </a:p>
        </p:txBody>
      </p:sp>
    </p:spTree>
    <p:extLst>
      <p:ext uri="{BB962C8B-B14F-4D97-AF65-F5344CB8AC3E}">
        <p14:creationId xmlns:p14="http://schemas.microsoft.com/office/powerpoint/2010/main" val="426046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Options for Initial Screening – Combine Adjacent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2112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7717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213" y="3291245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ultiply 18"/>
          <p:cNvSpPr/>
          <p:nvPr/>
        </p:nvSpPr>
        <p:spPr>
          <a:xfrm>
            <a:off x="7387007" y="389987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Multiply 18"/>
          <p:cNvSpPr/>
          <p:nvPr/>
        </p:nvSpPr>
        <p:spPr>
          <a:xfrm>
            <a:off x="5762025" y="2995834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Multiply 18"/>
          <p:cNvSpPr/>
          <p:nvPr/>
        </p:nvSpPr>
        <p:spPr>
          <a:xfrm>
            <a:off x="7445099" y="2975546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Multiply 18"/>
          <p:cNvSpPr/>
          <p:nvPr/>
        </p:nvSpPr>
        <p:spPr>
          <a:xfrm>
            <a:off x="5763303" y="1745901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Speech Bubble: Rectangle with Corners Rounded 29"/>
          <p:cNvSpPr/>
          <p:nvPr/>
        </p:nvSpPr>
        <p:spPr>
          <a:xfrm flipH="1">
            <a:off x="3298015" y="4610428"/>
            <a:ext cx="2712260" cy="1052369"/>
          </a:xfrm>
          <a:prstGeom prst="wedgeRoundRectCallout">
            <a:avLst>
              <a:gd name="adj1" fmla="val -52652"/>
              <a:gd name="adj2" fmla="val -176263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No design benefit when compared to hybrid option that includes both Meadow Dr. and Charleston Rd.</a:t>
            </a:r>
          </a:p>
        </p:txBody>
      </p:sp>
      <p:sp>
        <p:nvSpPr>
          <p:cNvPr id="31" name="Speech Bubble: Rectangle with Corners Rounded 30"/>
          <p:cNvSpPr/>
          <p:nvPr/>
        </p:nvSpPr>
        <p:spPr>
          <a:xfrm flipH="1">
            <a:off x="6088969" y="4610428"/>
            <a:ext cx="2712260" cy="1052369"/>
          </a:xfrm>
          <a:prstGeom prst="wedgeRoundRectCallout">
            <a:avLst>
              <a:gd name="adj1" fmla="val -27367"/>
              <a:gd name="adj2" fmla="val -185314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No design benefit when compared to hybrid option that includes both Meadow Dr. and Charleston Rd.</a:t>
            </a:r>
          </a:p>
        </p:txBody>
      </p:sp>
      <p:sp>
        <p:nvSpPr>
          <p:cNvPr id="32" name="Speech Bubble: Rectangle with Corners Rounded 31"/>
          <p:cNvSpPr/>
          <p:nvPr/>
        </p:nvSpPr>
        <p:spPr>
          <a:xfrm flipH="1">
            <a:off x="7121185" y="1509279"/>
            <a:ext cx="1918041" cy="965260"/>
          </a:xfrm>
          <a:prstGeom prst="wedgeRoundRectCallout">
            <a:avLst>
              <a:gd name="adj1" fmla="val 64308"/>
              <a:gd name="adj2" fmla="val -18019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No design benefit to closing Meadow without addressing Charleston Rd.</a:t>
            </a:r>
          </a:p>
        </p:txBody>
      </p:sp>
    </p:spTree>
    <p:extLst>
      <p:ext uri="{BB962C8B-B14F-4D97-AF65-F5344CB8AC3E}">
        <p14:creationId xmlns:p14="http://schemas.microsoft.com/office/powerpoint/2010/main" val="46862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Options for Initial Screening – Merge Overlapping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2112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7717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213" y="3291245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ultiply 18"/>
          <p:cNvSpPr/>
          <p:nvPr/>
        </p:nvSpPr>
        <p:spPr>
          <a:xfrm>
            <a:off x="7387007" y="389987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Multiply 18"/>
          <p:cNvSpPr/>
          <p:nvPr/>
        </p:nvSpPr>
        <p:spPr>
          <a:xfrm>
            <a:off x="5762025" y="299583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Multiply 18"/>
          <p:cNvSpPr/>
          <p:nvPr/>
        </p:nvSpPr>
        <p:spPr>
          <a:xfrm>
            <a:off x="7445099" y="2975546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Multiply 18"/>
          <p:cNvSpPr/>
          <p:nvPr/>
        </p:nvSpPr>
        <p:spPr>
          <a:xfrm>
            <a:off x="5763303" y="1745901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14561" y="2319054"/>
            <a:ext cx="3400841" cy="707267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Speech Bubble: Rectangle with Corners Rounded 33"/>
          <p:cNvSpPr/>
          <p:nvPr/>
        </p:nvSpPr>
        <p:spPr>
          <a:xfrm flipH="1">
            <a:off x="4700335" y="4630135"/>
            <a:ext cx="3186363" cy="845231"/>
          </a:xfrm>
          <a:prstGeom prst="wedgeRoundRectCallout">
            <a:avLst>
              <a:gd name="adj1" fmla="val -31892"/>
              <a:gd name="adj2" fmla="val -234286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Merge MCH with MCL - No design benefit compared to MCL</a:t>
            </a:r>
          </a:p>
        </p:txBody>
      </p:sp>
    </p:spTree>
    <p:extLst>
      <p:ext uri="{BB962C8B-B14F-4D97-AF65-F5344CB8AC3E}">
        <p14:creationId xmlns:p14="http://schemas.microsoft.com/office/powerpoint/2010/main" val="71861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/>
              <a:t>Options for Initial Screening – Combine Similar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2112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7717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213" y="3291245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ultiply 18"/>
          <p:cNvSpPr/>
          <p:nvPr/>
        </p:nvSpPr>
        <p:spPr>
          <a:xfrm>
            <a:off x="7387007" y="389987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Multiply 18"/>
          <p:cNvSpPr/>
          <p:nvPr/>
        </p:nvSpPr>
        <p:spPr>
          <a:xfrm>
            <a:off x="5762025" y="299583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Multiply 18"/>
          <p:cNvSpPr/>
          <p:nvPr/>
        </p:nvSpPr>
        <p:spPr>
          <a:xfrm>
            <a:off x="7445099" y="2975546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Multiply 18"/>
          <p:cNvSpPr/>
          <p:nvPr/>
        </p:nvSpPr>
        <p:spPr>
          <a:xfrm>
            <a:off x="5763303" y="1745901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14561" y="2319054"/>
            <a:ext cx="3400841" cy="707267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Speech Bubble: Rectangle with Corners Rounded 29"/>
          <p:cNvSpPr/>
          <p:nvPr/>
        </p:nvSpPr>
        <p:spPr>
          <a:xfrm flipH="1">
            <a:off x="1550785" y="4424361"/>
            <a:ext cx="2381918" cy="1119684"/>
          </a:xfrm>
          <a:prstGeom prst="wedgeRoundRectCallout">
            <a:avLst>
              <a:gd name="adj1" fmla="val -24476"/>
              <a:gd name="adj2" fmla="val -222495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Combine PCE and PCU into PCX, with a list of possible improvement options to choose from</a:t>
            </a:r>
          </a:p>
        </p:txBody>
      </p:sp>
      <p:sp>
        <p:nvSpPr>
          <p:cNvPr id="31" name="Oval 30"/>
          <p:cNvSpPr/>
          <p:nvPr/>
        </p:nvSpPr>
        <p:spPr>
          <a:xfrm>
            <a:off x="2216044" y="1448296"/>
            <a:ext cx="1686879" cy="1060064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32703" y="1446361"/>
            <a:ext cx="1660690" cy="1060064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Speech Bubble: Rectangle with Corners Rounded 34"/>
          <p:cNvSpPr/>
          <p:nvPr/>
        </p:nvSpPr>
        <p:spPr>
          <a:xfrm flipH="1">
            <a:off x="4018070" y="4438288"/>
            <a:ext cx="2381918" cy="1119684"/>
          </a:xfrm>
          <a:prstGeom prst="wedgeRoundRectCallout">
            <a:avLst>
              <a:gd name="adj1" fmla="val 18728"/>
              <a:gd name="adj2" fmla="val -220964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Combine CAE and CAS into CAX, with a list of possible improvement options to choose from</a:t>
            </a:r>
          </a:p>
        </p:txBody>
      </p:sp>
      <p:sp>
        <p:nvSpPr>
          <p:cNvPr id="34" name="Multiply 18"/>
          <p:cNvSpPr/>
          <p:nvPr/>
        </p:nvSpPr>
        <p:spPr>
          <a:xfrm>
            <a:off x="7278024" y="2539340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684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Options for Initial Screening – Add TAC Suggestion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2112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7717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213" y="3291245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ultiply 18"/>
          <p:cNvSpPr/>
          <p:nvPr/>
        </p:nvSpPr>
        <p:spPr>
          <a:xfrm>
            <a:off x="7387007" y="389987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Multiply 18"/>
          <p:cNvSpPr/>
          <p:nvPr/>
        </p:nvSpPr>
        <p:spPr>
          <a:xfrm>
            <a:off x="5762025" y="299583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Multiply 18"/>
          <p:cNvSpPr/>
          <p:nvPr/>
        </p:nvSpPr>
        <p:spPr>
          <a:xfrm>
            <a:off x="7445099" y="2975546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Multiply 18"/>
          <p:cNvSpPr/>
          <p:nvPr/>
        </p:nvSpPr>
        <p:spPr>
          <a:xfrm>
            <a:off x="5763303" y="1745901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14561" y="2319054"/>
            <a:ext cx="3400841" cy="707267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29760" y="1448296"/>
            <a:ext cx="1673163" cy="1060064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32702" y="1446361"/>
            <a:ext cx="1655315" cy="1060064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Speech Bubble: Rectangle with Corners Rounded 33"/>
          <p:cNvSpPr/>
          <p:nvPr/>
        </p:nvSpPr>
        <p:spPr>
          <a:xfrm flipH="1">
            <a:off x="5628656" y="4456416"/>
            <a:ext cx="2381918" cy="1320311"/>
          </a:xfrm>
          <a:prstGeom prst="wedgeRoundRectCallout">
            <a:avLst>
              <a:gd name="adj1" fmla="val 15929"/>
              <a:gd name="adj2" fmla="val -158915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Caltrain recommends exploring both a Road over Rail Hybrid as well as a Road under Rail Hybrid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42697" y="1808900"/>
            <a:ext cx="7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88267" y="1796033"/>
            <a:ext cx="7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CAX</a:t>
            </a:r>
          </a:p>
        </p:txBody>
      </p:sp>
      <p:sp>
        <p:nvSpPr>
          <p:cNvPr id="38" name="Oval 37"/>
          <p:cNvSpPr/>
          <p:nvPr/>
        </p:nvSpPr>
        <p:spPr>
          <a:xfrm>
            <a:off x="5607068" y="2373145"/>
            <a:ext cx="1667075" cy="650530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Multiply 18"/>
          <p:cNvSpPr/>
          <p:nvPr/>
        </p:nvSpPr>
        <p:spPr>
          <a:xfrm>
            <a:off x="7278024" y="2539340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15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54169" cy="409638"/>
          </a:xfrm>
        </p:spPr>
        <p:txBody>
          <a:bodyPr/>
          <a:lstStyle/>
          <a:p>
            <a:r>
              <a:rPr lang="en-US" dirty="0"/>
              <a:t>Connecting Palo Alto – 2017 and early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9519" y="1001947"/>
            <a:ext cx="51133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Connecting Palo Alto website </a:t>
            </a:r>
            <a:r>
              <a:rPr lang="en-US" sz="2000" dirty="0">
                <a:latin typeface="+mn-lt"/>
                <a:hlinkClick r:id="rId2"/>
              </a:rPr>
              <a:t>www.cityofpaloalto.org/connectingpaloalto</a:t>
            </a:r>
            <a:endParaRPr lang="en-US" sz="2000" dirty="0"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On-line questionnaire with 800 responses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Held 2 Community Workshops, with 228 attendees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Held 4 Community Roundtables, with 381 attendees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Held 14 Rail Committee meetings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Collected 83 public comments / inquiries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Built a database of interested stakeholders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Produced Connecting Palo Alto e-newsletter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Posted extensively on social media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7" y="1114961"/>
            <a:ext cx="3241913" cy="48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79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Selecting All Options = 10 Ideas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43612"/>
              </p:ext>
            </p:extLst>
          </p:nvPr>
        </p:nvGraphicFramePr>
        <p:xfrm>
          <a:off x="156410" y="983288"/>
          <a:ext cx="8795087" cy="514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884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5731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6148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Add Improvements (PCX)</a:t>
                      </a: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Add Improvements (CAX)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over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Road Over Rail Hybrid, Loma Verde Bike/Ped (MCR)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658769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Road Under Rail Hybrid, Loma Verde Bike/Ped (MCL)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</a:t>
                      </a: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4580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62" y="1721338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115" y="3392551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59" y="2848628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39" y="1721338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08" y="2848628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7754" y="3404580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2222" y="3392551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23" y="2860657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01" y="3933349"/>
            <a:ext cx="274320" cy="274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5356" y="2318248"/>
            <a:ext cx="27462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2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sz="2600" dirty="0"/>
              <a:t>Rail Committee Recommendations –  Modify Ideas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6410" y="983288"/>
          <a:ext cx="8795087" cy="514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884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5731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6148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Add Improvements (PCX)</a:t>
                      </a: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Add Improvements (CAX)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over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Road Over Rail Hybrid, Loma Verde Bike/Ped (MCR)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658769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Road Under Rail Hybrid, Loma Verde Bike/Ped (MCL)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</a:t>
                      </a: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4580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62" y="1721338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115" y="3392551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59" y="2848628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39" y="1721338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08" y="2848628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7754" y="3404580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2222" y="3392551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23" y="2860657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01" y="3933349"/>
            <a:ext cx="274320" cy="274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5356" y="2318248"/>
            <a:ext cx="274625" cy="27432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577754" y="3745244"/>
            <a:ext cx="2351595" cy="650530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peech Bubble: Rectangle with Corners Rounded 14"/>
          <p:cNvSpPr/>
          <p:nvPr/>
        </p:nvSpPr>
        <p:spPr>
          <a:xfrm flipH="1">
            <a:off x="6569578" y="5104263"/>
            <a:ext cx="1804400" cy="1022954"/>
          </a:xfrm>
          <a:prstGeom prst="wedgeRoundRectCallout">
            <a:avLst>
              <a:gd name="adj1" fmla="val 23951"/>
              <a:gd name="adj2" fmla="val -120380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Add “or tunnel” to MCT</a:t>
            </a:r>
          </a:p>
        </p:txBody>
      </p:sp>
      <p:sp>
        <p:nvSpPr>
          <p:cNvPr id="19" name="Oval 18"/>
          <p:cNvSpPr/>
          <p:nvPr/>
        </p:nvSpPr>
        <p:spPr>
          <a:xfrm>
            <a:off x="2202358" y="2658237"/>
            <a:ext cx="1706281" cy="650530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Speech Bubble: Rectangle with Corners Rounded 19"/>
          <p:cNvSpPr/>
          <p:nvPr/>
        </p:nvSpPr>
        <p:spPr>
          <a:xfrm flipH="1">
            <a:off x="2202357" y="4424361"/>
            <a:ext cx="1730345" cy="1119684"/>
          </a:xfrm>
          <a:prstGeom prst="wedgeRoundRectCallout">
            <a:avLst>
              <a:gd name="adj1" fmla="val -25433"/>
              <a:gd name="adj2" fmla="val -151373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Add "and/or viaduct” to PAH</a:t>
            </a:r>
          </a:p>
        </p:txBody>
      </p:sp>
    </p:spTree>
    <p:extLst>
      <p:ext uri="{BB962C8B-B14F-4D97-AF65-F5344CB8AC3E}">
        <p14:creationId xmlns:p14="http://schemas.microsoft.com/office/powerpoint/2010/main" val="43875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sz="2600" dirty="0"/>
              <a:t>Rail Committee Recommendations –  Remove No Build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09208"/>
              </p:ext>
            </p:extLst>
          </p:nvPr>
        </p:nvGraphicFramePr>
        <p:xfrm>
          <a:off x="156410" y="983288"/>
          <a:ext cx="8795087" cy="514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884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5731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6148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Add Improvements (PCX)</a:t>
                      </a: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Add Improvements (CAX)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over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Road Over Rail Hybrid, Loma Verde Bike/Ped (MCR)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658769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and/or Viaduct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Road Under Rail Hybrid, Loma Verde Bike/Ped (MCL)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</a:t>
                      </a:r>
                    </a:p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Tunnel </a:t>
                      </a: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(MCT)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4580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62" y="1721338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115" y="3392551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59" y="2848628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39" y="1721338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08" y="2848628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7754" y="3404580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2222" y="3392551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23" y="2860657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01" y="3933349"/>
            <a:ext cx="274320" cy="274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5356" y="2318248"/>
            <a:ext cx="274625" cy="27432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577754" y="3745244"/>
            <a:ext cx="2351595" cy="650530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02358" y="2658237"/>
            <a:ext cx="1706281" cy="650530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Multiply 18"/>
          <p:cNvSpPr/>
          <p:nvPr/>
        </p:nvSpPr>
        <p:spPr>
          <a:xfrm>
            <a:off x="2345792" y="3391677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Multiply 18"/>
          <p:cNvSpPr/>
          <p:nvPr/>
        </p:nvSpPr>
        <p:spPr>
          <a:xfrm>
            <a:off x="3989543" y="3391677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Multiply 18"/>
          <p:cNvSpPr/>
          <p:nvPr/>
        </p:nvSpPr>
        <p:spPr>
          <a:xfrm>
            <a:off x="5728630" y="3391677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44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sz="2600" dirty="0"/>
              <a:t>Rail Committee Recommendations –  Add New Ideas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63723"/>
              </p:ext>
            </p:extLst>
          </p:nvPr>
        </p:nvGraphicFramePr>
        <p:xfrm>
          <a:off x="156410" y="983288"/>
          <a:ext cx="8795087" cy="514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884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775731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6148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Add Improvements (PCX)</a:t>
                      </a: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Add Improvements (CAX)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over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 Reverse Hybrid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Churchill Avenue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Road Over Rail Hybrid, Loma Verde Bike/Ped (MCR)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658769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and/or Viaduct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Road Under Rail Hybrid, Loma Verde Bike/Ped (MCL)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</a:t>
                      </a:r>
                    </a:p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Tunnel </a:t>
                      </a: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(MCT)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4580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62" y="1721338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115" y="3392551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59" y="2848628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39" y="1721338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08" y="2848628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7754" y="3404580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2222" y="3392551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23" y="2860657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01" y="3933349"/>
            <a:ext cx="274320" cy="274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5356" y="2318248"/>
            <a:ext cx="274625" cy="27432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577754" y="3745244"/>
            <a:ext cx="2351595" cy="650530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02358" y="2658237"/>
            <a:ext cx="1706281" cy="650530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Multiply 18"/>
          <p:cNvSpPr/>
          <p:nvPr/>
        </p:nvSpPr>
        <p:spPr>
          <a:xfrm>
            <a:off x="2345792" y="3391677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Multiply 18"/>
          <p:cNvSpPr/>
          <p:nvPr/>
        </p:nvSpPr>
        <p:spPr>
          <a:xfrm>
            <a:off x="3989543" y="3391677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Multiply 18"/>
          <p:cNvSpPr/>
          <p:nvPr/>
        </p:nvSpPr>
        <p:spPr>
          <a:xfrm>
            <a:off x="5728630" y="3391677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92222" y="2130143"/>
            <a:ext cx="1667075" cy="650530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91872" y="3786023"/>
            <a:ext cx="1667075" cy="650530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Add Citywide Tunnel within Palo Alto</a:t>
            </a:r>
          </a:p>
        </p:txBody>
      </p:sp>
      <p:sp>
        <p:nvSpPr>
          <p:cNvPr id="27" name="Oval 26"/>
          <p:cNvSpPr/>
          <p:nvPr/>
        </p:nvSpPr>
        <p:spPr>
          <a:xfrm>
            <a:off x="7284422" y="4694584"/>
            <a:ext cx="1667075" cy="650530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Add Viaduct for Meadow </a:t>
            </a:r>
            <a:r>
              <a:rPr lang="en-US" sz="1200" b="1" dirty="0" err="1">
                <a:solidFill>
                  <a:schemeClr val="tx1"/>
                </a:solidFill>
              </a:rPr>
              <a:t>Dr</a:t>
            </a:r>
            <a:r>
              <a:rPr lang="en-US" sz="1200" b="1" dirty="0">
                <a:solidFill>
                  <a:schemeClr val="tx1"/>
                </a:solidFill>
              </a:rPr>
              <a:t> &amp; Charleston Rd</a:t>
            </a:r>
          </a:p>
        </p:txBody>
      </p:sp>
    </p:spTree>
    <p:extLst>
      <p:ext uri="{BB962C8B-B14F-4D97-AF65-F5344CB8AC3E}">
        <p14:creationId xmlns:p14="http://schemas.microsoft.com/office/powerpoint/2010/main" val="768672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/>
              <a:t>Rail </a:t>
            </a:r>
            <a:r>
              <a:rPr lang="en-US" dirty="0"/>
              <a:t>Committee Recommended Ideas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7360" y="983288"/>
          <a:ext cx="8863765" cy="5116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565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7383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51450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Add Improvements (PCX)</a:t>
                      </a: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Add Improvements (CAX)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over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Reverse Hybrid (CAR)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3152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Reverse Hybrid, </a:t>
                      </a:r>
                    </a:p>
                    <a:p>
                      <a:pPr marL="73152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Bike/Ped (MCR)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65876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and/or Viaduct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3152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Hybrid, </a:t>
                      </a:r>
                    </a:p>
                    <a:p>
                      <a:pPr marL="73152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Bike/Ped (MCL)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sz="105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31520" lvl="1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</a:t>
                      </a:r>
                    </a:p>
                    <a:p>
                      <a:pPr marL="731520" lvl="1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or Tunnel (MCT)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City-Wide Tunnel 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within Palo Alto (WBP)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31520" marR="0" lvl="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</a:t>
                      </a:r>
                    </a:p>
                    <a:p>
                      <a:pPr marL="731520" marR="0" lvl="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Viaduct (MCV)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45802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79" y="1878109"/>
            <a:ext cx="274320" cy="274320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79" y="2842249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0" y="1878109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0" y="2842249"/>
            <a:ext cx="274320" cy="274320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99" y="284224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99" y="3816008"/>
            <a:ext cx="274320" cy="274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0247" y="2380919"/>
            <a:ext cx="274625" cy="274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088" y="2380919"/>
            <a:ext cx="274625" cy="27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349" y="4276431"/>
            <a:ext cx="274320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0399" y="4766117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88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54169" cy="409638"/>
          </a:xfrm>
        </p:spPr>
        <p:txBody>
          <a:bodyPr/>
          <a:lstStyle/>
          <a:p>
            <a:r>
              <a:rPr lang="en-US" dirty="0"/>
              <a:t>Future Engagement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172074" y="1287697"/>
            <a:ext cx="36708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Working with new consultant to help shape new community engagement plan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City Manager’s Office has identified the need for enhanced engagement with a panel of community representatives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Staff and new consultant will develop design and process for  enhanced engagement for Council consideration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65" r="9394"/>
          <a:stretch/>
        </p:blipFill>
        <p:spPr>
          <a:xfrm>
            <a:off x="388746" y="1287696"/>
            <a:ext cx="4600576" cy="459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5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0119" y="0"/>
            <a:ext cx="10696755" cy="6016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90119" y="1930400"/>
            <a:ext cx="10696755" cy="12777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999461"/>
            <a:ext cx="914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charset="2"/>
              <a:buChar char="§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6B9A2F"/>
                </a:solidFill>
                <a:latin typeface="Arial" charset="0"/>
              </a:rPr>
              <a:t>Connecting Palo Alto: Rail Program</a:t>
            </a:r>
            <a:br>
              <a:rPr lang="en-US" altLang="en-US" sz="3600" dirty="0">
                <a:solidFill>
                  <a:srgbClr val="6B9A2F"/>
                </a:solidFill>
                <a:latin typeface="Arial" charset="0"/>
              </a:rPr>
            </a:br>
            <a:r>
              <a:rPr lang="en-US" altLang="en-US" sz="3600" dirty="0">
                <a:solidFill>
                  <a:srgbClr val="6B9A2F"/>
                </a:solidFill>
                <a:latin typeface="Arial" charset="0"/>
              </a:rPr>
              <a:t>Master List of Ideas – Initial Screening</a:t>
            </a:r>
            <a:endParaRPr lang="en-US" altLang="en-US" sz="2000" dirty="0">
              <a:solidFill>
                <a:srgbClr val="6B9A2F"/>
              </a:solidFill>
              <a:latin typeface="Arial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652653" y="6051429"/>
            <a:ext cx="34179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City Council</a:t>
            </a:r>
          </a:p>
          <a:p>
            <a:pPr algn="r"/>
            <a:r>
              <a:rPr lang="en-US" dirty="0"/>
              <a:t>May 14, 2018</a:t>
            </a:r>
          </a:p>
        </p:txBody>
      </p:sp>
    </p:spTree>
    <p:extLst>
      <p:ext uri="{BB962C8B-B14F-4D97-AF65-F5344CB8AC3E}">
        <p14:creationId xmlns:p14="http://schemas.microsoft.com/office/powerpoint/2010/main" val="56081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title"/>
          </p:nvPr>
        </p:nvSpPr>
        <p:spPr>
          <a:xfrm>
            <a:off x="420624" y="468313"/>
            <a:ext cx="8394760" cy="390525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Connecting Palo Alto – Moving Forward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59045"/>
              </p:ext>
            </p:extLst>
          </p:nvPr>
        </p:nvGraphicFramePr>
        <p:xfrm>
          <a:off x="420624" y="1081814"/>
          <a:ext cx="8394760" cy="4920656"/>
        </p:xfrm>
        <a:graphic>
          <a:graphicData uri="http://schemas.openxmlformats.org/drawingml/2006/table">
            <a:tbl>
              <a:tblPr/>
              <a:tblGrid>
                <a:gridCol w="874776">
                  <a:extLst>
                    <a:ext uri="{9D8B030D-6E8A-4147-A177-3AD203B41FA5}">
                      <a16:colId xmlns:a16="http://schemas.microsoft.com/office/drawing/2014/main" xmlns="" val="272607528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4074792145"/>
                    </a:ext>
                  </a:extLst>
                </a:gridCol>
                <a:gridCol w="5957884">
                  <a:extLst>
                    <a:ext uri="{9D8B030D-6E8A-4147-A177-3AD203B41FA5}">
                      <a16:colId xmlns:a16="http://schemas.microsoft.com/office/drawing/2014/main" xmlns="" val="1418710454"/>
                    </a:ext>
                  </a:extLst>
                </a:gridCol>
              </a:tblGrid>
              <a:tr h="223855">
                <a:tc rowSpan="3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1 April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Award new consultant agreement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44429"/>
                  </a:ext>
                </a:extLst>
              </a:tr>
              <a:tr h="223855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30 June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Select alternatives to analyze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267574"/>
                  </a:ext>
                </a:extLst>
              </a:tr>
              <a:tr h="223855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13 December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Select preferred alternative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1048615"/>
                  </a:ext>
                </a:extLst>
              </a:tr>
              <a:tr h="22385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30 June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Circulate draft EIR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3799140"/>
                  </a:ext>
                </a:extLst>
              </a:tr>
              <a:tr h="223855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31 December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Certify EIR and select preferred alternative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82277"/>
                  </a:ext>
                </a:extLst>
              </a:tr>
              <a:tr h="223855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31 January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Approve agency agreements for managing construction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432457"/>
                  </a:ext>
                </a:extLst>
              </a:tr>
              <a:tr h="223855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1 February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Begin preliminary design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0320480"/>
                  </a:ext>
                </a:extLst>
              </a:tr>
              <a:tr h="223855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1 December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Begin final design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677186"/>
                  </a:ext>
                </a:extLst>
              </a:tr>
              <a:tr h="22385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1 November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Acquire properties? 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</a:rPr>
                        <a:t>(only if necessary)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9499520"/>
                  </a:ext>
                </a:extLst>
              </a:tr>
              <a:tr h="22385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1 November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Obtain agency permits and / or approvals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601509"/>
                  </a:ext>
                </a:extLst>
              </a:tr>
              <a:tr h="22385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31 January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Award construction project (s)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933860"/>
                  </a:ext>
                </a:extLst>
              </a:tr>
              <a:tr h="223855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1 March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Start construction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4855459"/>
                  </a:ext>
                </a:extLst>
              </a:tr>
              <a:tr h="22385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31 December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Finish construction</a:t>
                      </a:r>
                    </a:p>
                  </a:txBody>
                  <a:tcPr marL="36856" marR="36856" marT="36856" marB="3685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937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22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Connecting Palo Alto – </a:t>
            </a:r>
            <a:r>
              <a:rPr lang="en-US" dirty="0"/>
              <a:t>Mission for 2018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388747" y="1644804"/>
            <a:ext cx="8441217" cy="37468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546410" y="2765502"/>
            <a:ext cx="1839951" cy="15054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34 Ideas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539382" y="2765502"/>
            <a:ext cx="1839951" cy="15054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Initial Screening of 34 Ideas </a:t>
            </a:r>
          </a:p>
          <a:p>
            <a:pPr algn="ctr"/>
            <a:r>
              <a:rPr lang="en-US" sz="1600" dirty="0"/>
              <a:t>(Began in March)</a:t>
            </a:r>
            <a:endParaRPr lang="en-US" sz="20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4532354" y="2765501"/>
            <a:ext cx="1839951" cy="15054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4 - 8 Alternatives for Study (June)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525326" y="2765502"/>
            <a:ext cx="1839951" cy="15054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 Preferred Solution (December)</a:t>
            </a:r>
            <a:endParaRPr lang="en-US" sz="2800" dirty="0"/>
          </a:p>
        </p:txBody>
      </p:sp>
      <p:sp>
        <p:nvSpPr>
          <p:cNvPr id="2" name="Up Arrow 1"/>
          <p:cNvSpPr/>
          <p:nvPr/>
        </p:nvSpPr>
        <p:spPr>
          <a:xfrm>
            <a:off x="4306866" y="4124268"/>
            <a:ext cx="304810" cy="61537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0173" y="4807636"/>
            <a:ext cx="195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276667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11550" y="457200"/>
            <a:ext cx="5230813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9562" y="425031"/>
            <a:ext cx="812467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charset="2"/>
              <a:buChar char="§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Potential Changes to Existing Crossings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2500" y="1371600"/>
            <a:ext cx="486511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buSzPct val="80000"/>
              <a:defRPr/>
            </a:pPr>
            <a:endParaRPr lang="en-US" altLang="en-US" sz="2000" dirty="0">
              <a:latin typeface="+mn-lt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642839" y="1064864"/>
            <a:ext cx="3914078" cy="1438507"/>
          </a:xfrm>
          <a:prstGeom prst="roundRect">
            <a:avLst/>
          </a:prstGeom>
          <a:solidFill>
            <a:srgbClr val="6B9A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/>
              <a:t>INTERSECTIONS</a:t>
            </a:r>
          </a:p>
          <a:p>
            <a:pPr algn="ctr"/>
            <a:r>
              <a:rPr lang="en-US" sz="2400" dirty="0"/>
              <a:t>Charleston		Meadow</a:t>
            </a:r>
          </a:p>
          <a:p>
            <a:pPr algn="ctr"/>
            <a:r>
              <a:rPr lang="en-US" sz="2400" dirty="0"/>
              <a:t>Churchill		Palo Alto</a:t>
            </a:r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60613" y="5429356"/>
            <a:ext cx="2263698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22B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Closed to Vehicles Only; Pedestrians &amp; Bicycles OK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2500434" y="5429356"/>
            <a:ext cx="1283484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22B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Closed to All Traffic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3904549" y="5429356"/>
            <a:ext cx="1203551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E7D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Independent of Alma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5207620" y="5429356"/>
            <a:ext cx="987629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E7D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Connects to Alma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2869229" y="2885767"/>
            <a:ext cx="3359473" cy="2103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E7D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Road Under Rail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Road Over Rail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Hybrids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541509" y="2885768"/>
            <a:ext cx="1255821" cy="2103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22B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Closure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212289" y="2885767"/>
            <a:ext cx="1258600" cy="2103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B9A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No Build / Do Nothing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305885" y="2885768"/>
            <a:ext cx="1303107" cy="2103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B9A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Rail Under Road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975401" y="2517302"/>
            <a:ext cx="2037680" cy="3479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599376" y="2516962"/>
            <a:ext cx="849713" cy="359281"/>
          </a:xfrm>
          <a:prstGeom prst="line">
            <a:avLst/>
          </a:prstGeom>
          <a:ln>
            <a:solidFill>
              <a:srgbClr val="522B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125951" y="2514950"/>
            <a:ext cx="205132" cy="370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22180" y="2503371"/>
            <a:ext cx="217348" cy="3823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00" name="Straight Connector 25599"/>
          <p:cNvCxnSpPr/>
          <p:nvPr/>
        </p:nvCxnSpPr>
        <p:spPr>
          <a:xfrm>
            <a:off x="5925058" y="2493846"/>
            <a:ext cx="542649" cy="3888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602" name="Straight Arrow Connector 25601"/>
          <p:cNvCxnSpPr>
            <a:endCxn id="7" idx="0"/>
          </p:cNvCxnSpPr>
          <p:nvPr/>
        </p:nvCxnSpPr>
        <p:spPr>
          <a:xfrm flipH="1">
            <a:off x="1292462" y="4989509"/>
            <a:ext cx="620927" cy="439847"/>
          </a:xfrm>
          <a:prstGeom prst="straightConnector1">
            <a:avLst/>
          </a:prstGeom>
          <a:ln>
            <a:solidFill>
              <a:srgbClr val="522BB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06" name="Straight Arrow Connector 25605"/>
          <p:cNvCxnSpPr>
            <a:endCxn id="13" idx="0"/>
          </p:cNvCxnSpPr>
          <p:nvPr/>
        </p:nvCxnSpPr>
        <p:spPr>
          <a:xfrm>
            <a:off x="2390380" y="4994708"/>
            <a:ext cx="751796" cy="434648"/>
          </a:xfrm>
          <a:prstGeom prst="straightConnector1">
            <a:avLst/>
          </a:prstGeom>
          <a:ln>
            <a:solidFill>
              <a:srgbClr val="522BB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08" name="Straight Arrow Connector 25607"/>
          <p:cNvCxnSpPr/>
          <p:nvPr/>
        </p:nvCxnSpPr>
        <p:spPr>
          <a:xfrm flipH="1">
            <a:off x="4308781" y="4996205"/>
            <a:ext cx="266238" cy="426453"/>
          </a:xfrm>
          <a:prstGeom prst="straightConnector1">
            <a:avLst/>
          </a:prstGeom>
          <a:ln>
            <a:solidFill>
              <a:srgbClr val="3E7D9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13" name="Straight Arrow Connector 25612"/>
          <p:cNvCxnSpPr/>
          <p:nvPr/>
        </p:nvCxnSpPr>
        <p:spPr>
          <a:xfrm>
            <a:off x="4967250" y="5002904"/>
            <a:ext cx="814039" cy="426452"/>
          </a:xfrm>
          <a:prstGeom prst="straightConnector1">
            <a:avLst/>
          </a:prstGeom>
          <a:ln>
            <a:solidFill>
              <a:srgbClr val="3E7D9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3205FC86-88E2-4F48-A1E6-14B34D146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7" y="3107756"/>
            <a:ext cx="1005840" cy="10058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F6E0864-E46F-4ADF-9B7C-0358FCD07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30" y="3153476"/>
            <a:ext cx="914400" cy="9144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DDFA742-5D75-4614-B4A1-032CF8592D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80" y="2994796"/>
            <a:ext cx="777240" cy="7772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1D15FFC-84D4-4C22-A48F-439E8EB26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48" y="3153476"/>
            <a:ext cx="914400" cy="91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048D950-9BA8-4349-A426-50EF4EA78B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70" y="3153476"/>
            <a:ext cx="912372" cy="9144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6226353" y="2514950"/>
            <a:ext cx="2099418" cy="3641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Rectangle: Rounded Corners 33"/>
          <p:cNvSpPr/>
          <p:nvPr/>
        </p:nvSpPr>
        <p:spPr>
          <a:xfrm>
            <a:off x="7675815" y="2885768"/>
            <a:ext cx="1299911" cy="2103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B9A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Rail Over Road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FB778C9-07EE-49F2-BD08-49BB341189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0" y="3153476"/>
            <a:ext cx="914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0068" y="3153476"/>
            <a:ext cx="914400" cy="914400"/>
          </a:xfrm>
          <a:prstGeom prst="rect">
            <a:avLst/>
          </a:prstGeom>
        </p:spPr>
      </p:pic>
      <p:sp>
        <p:nvSpPr>
          <p:cNvPr id="32" name="Rectangle: Rounded Corners 13"/>
          <p:cNvSpPr/>
          <p:nvPr/>
        </p:nvSpPr>
        <p:spPr>
          <a:xfrm>
            <a:off x="6347649" y="5422658"/>
            <a:ext cx="1203551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E7D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Alma Below Grade</a:t>
            </a:r>
          </a:p>
        </p:txBody>
      </p:sp>
      <p:sp>
        <p:nvSpPr>
          <p:cNvPr id="33" name="Rectangle: Rounded Corners 14"/>
          <p:cNvSpPr/>
          <p:nvPr/>
        </p:nvSpPr>
        <p:spPr>
          <a:xfrm>
            <a:off x="7650720" y="5422658"/>
            <a:ext cx="987629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E7D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Alma at Grade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751881" y="4989507"/>
            <a:ext cx="266238" cy="426453"/>
          </a:xfrm>
          <a:prstGeom prst="straightConnector1">
            <a:avLst/>
          </a:prstGeom>
          <a:ln>
            <a:solidFill>
              <a:srgbClr val="3E7D9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410350" y="4996206"/>
            <a:ext cx="814039" cy="426452"/>
          </a:xfrm>
          <a:prstGeom prst="straightConnector1">
            <a:avLst/>
          </a:prstGeom>
          <a:ln>
            <a:solidFill>
              <a:srgbClr val="3E7D9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5875" y="3810120"/>
            <a:ext cx="780851" cy="7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666354" cy="409638"/>
          </a:xfrm>
        </p:spPr>
        <p:txBody>
          <a:bodyPr/>
          <a:lstStyle/>
          <a:p>
            <a:r>
              <a:rPr lang="en-US" dirty="0"/>
              <a:t>Master List of 34 Ideas from Community Meetings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96104"/>
              </p:ext>
            </p:extLst>
          </p:nvPr>
        </p:nvGraphicFramePr>
        <p:xfrm>
          <a:off x="124531" y="975958"/>
          <a:ext cx="8877301" cy="51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1">
                  <a:extLst>
                    <a:ext uri="{9D8B030D-6E8A-4147-A177-3AD203B41FA5}">
                      <a16:colId xmlns:a16="http://schemas.microsoft.com/office/drawing/2014/main" xmlns="" val="31374677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3799539154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971817545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640315161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18551861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xmlns="" val="2310641944"/>
                    </a:ext>
                  </a:extLst>
                </a:gridCol>
              </a:tblGrid>
              <a:tr h="37594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 Closed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Everett Bike/Ped (PCE)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University (PCU)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 Alma Streets in Menlo Park (PCA)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extend Quarry Road to Alma (PCQ)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losed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Embarcadero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Seale Bike/Ped (CAS)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Kellogg Avenue Bike/Ped (CAK)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894042"/>
                  </a:ext>
                </a:extLst>
              </a:tr>
              <a:tr h="31576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Hybrid ,             Meadow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+ Charleston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Loma Verde Bike/Ped (MCL)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398476"/>
                  </a:ext>
                </a:extLst>
              </a:tr>
              <a:tr h="204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72779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(PAN)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Safety Upgrades (MDN)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(MDA)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Trench (WTR)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Churchill Ave Trench (CAT)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</a:t>
                      </a:r>
                      <a:r>
                        <a:rPr lang="en-US" sz="900" b="1" kern="1200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+ Charleston Trench, Alma in Trench (MCA)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Dr Closed, Charleston Trench 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Deep Bore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(WBE)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(WBR)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Cut &amp; Cover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(WCE)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(WCR)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Railroad Berm (WER)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Viaduct (WVR)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Roadway Over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(CRO)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024405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Connect Alma to Sand Hill Rd; dead-end Palo Alto Ave (PAT)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Dr Roadway Under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(MDU)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 Under Rail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(CRA)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connected to Alma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(CRU)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43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09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9905734">
            <a:off x="-420610" y="3164409"/>
            <a:ext cx="1012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Adopted by City Council September 6,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175" y="457200"/>
            <a:ext cx="8467725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65125" y="412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charset="2"/>
              <a:buChar char="§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Refining Process for Decisions</a:t>
            </a:r>
          </a:p>
        </p:txBody>
      </p:sp>
      <p:pic>
        <p:nvPicPr>
          <p:cNvPr id="33795" name="Picture 4" descr="PA_logo_horiz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6210300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051" y="1182329"/>
            <a:ext cx="6882704" cy="4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Tier 1 Criteria:  Most Important</a:t>
            </a:r>
            <a:endParaRPr lang="en-US" sz="14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East-West connectivity:  facilitate movement across the corridor for all modes of transportation 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Traffic congestion:  reduce delay and congestion for automobile traffic at rail crossings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Ped/Bike circulation:  provide clear and safe routes for pedestrians and bicyclists seeking to cross the rail corridor, separate from automobile traffic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Rail operations:  support continued rail operations and Caltrain service improvements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Cost: finance with feasible funding sources</a:t>
            </a:r>
          </a:p>
          <a:p>
            <a:pPr lvl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lvl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Tier 2 Criteria:  Also Important</a:t>
            </a:r>
            <a:endParaRPr lang="en-US" sz="14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Environmental impacts:  reduce rail noise and vibration along the corridor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Environmental impacts:  minimize visual changes along the rail corridor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access:  maintain or improve access to neighborhoods, parks, schools and other destinations along the corridor while reducing regional traffic on neighborhood streets 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Cost:  minimize right-of-way acquisition by eminent domain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Construction:  minimize disruption and the duration of construction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438" y="1966228"/>
            <a:ext cx="114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+mj-lt"/>
              </a:rPr>
              <a:t>Technical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834" y="3125467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n-lt"/>
              </a:rPr>
              <a:t>Financial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842" y="5190145"/>
            <a:ext cx="109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34B05"/>
                </a:solidFill>
                <a:latin typeface="+mn-lt"/>
              </a:rPr>
              <a:t>Property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396" y="5551291"/>
            <a:ext cx="221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+mn-lt"/>
              </a:rPr>
              <a:t>Construction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77525" y="1613406"/>
            <a:ext cx="0" cy="13920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7525" y="4183646"/>
            <a:ext cx="0" cy="8084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7525" y="3125467"/>
            <a:ext cx="0" cy="3368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525" y="5177222"/>
            <a:ext cx="0" cy="336810"/>
          </a:xfrm>
          <a:prstGeom prst="line">
            <a:avLst/>
          </a:prstGeom>
          <a:ln>
            <a:solidFill>
              <a:srgbClr val="734B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7525" y="5584968"/>
            <a:ext cx="0" cy="3368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7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 with Sample Ideas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747" y="4737487"/>
            <a:ext cx="127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Standard Scoring: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42342"/>
              </p:ext>
            </p:extLst>
          </p:nvPr>
        </p:nvGraphicFramePr>
        <p:xfrm>
          <a:off x="388739" y="1025120"/>
          <a:ext cx="8334020" cy="3586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159">
                  <a:extLst>
                    <a:ext uri="{9D8B030D-6E8A-4147-A177-3AD203B41FA5}">
                      <a16:colId xmlns:a16="http://schemas.microsoft.com/office/drawing/2014/main" xmlns="" val="1126049313"/>
                    </a:ext>
                  </a:extLst>
                </a:gridCol>
                <a:gridCol w="3144195">
                  <a:extLst>
                    <a:ext uri="{9D8B030D-6E8A-4147-A177-3AD203B41FA5}">
                      <a16:colId xmlns:a16="http://schemas.microsoft.com/office/drawing/2014/main" xmlns="" val="407827486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445999598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3767270772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2945247689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468703036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3058867404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167281858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3881765411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212399708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139892756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1345526438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1121678631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xmlns="" val="728924805"/>
                    </a:ext>
                  </a:extLst>
                </a:gridCol>
                <a:gridCol w="545498">
                  <a:extLst>
                    <a:ext uri="{9D8B030D-6E8A-4147-A177-3AD203B41FA5}">
                      <a16:colId xmlns:a16="http://schemas.microsoft.com/office/drawing/2014/main" xmlns="" val="2406664670"/>
                    </a:ext>
                  </a:extLst>
                </a:gridCol>
              </a:tblGrid>
              <a:tr h="2166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Description of Alternative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Initial Screening Criteria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Advance into Study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76655603"/>
                  </a:ext>
                </a:extLst>
              </a:tr>
              <a:tr h="152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Tier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Tier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99865"/>
                  </a:ext>
                </a:extLst>
              </a:tr>
              <a:tr h="989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Facilitate Movement - All Modes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Reduce Delay and Congestion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Ped-Bike Circulation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Support Rail Operations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Funding Feasibility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Reduce Noise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Minimize Visual Changes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Minimize Right-of-way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Minimize Construction Impacts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Estimated Community Support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Constructability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TAC Opinion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6416496"/>
                  </a:ext>
                </a:extLst>
              </a:tr>
              <a:tr h="262273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Alternatives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0788819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Grade Separation Idea 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X</a:t>
                      </a:r>
                      <a:endParaRPr lang="en-US" sz="25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X</a:t>
                      </a:r>
                      <a:endParaRPr lang="en-US" sz="25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?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</a:t>
                      </a:r>
                      <a:endParaRPr lang="en-US" sz="25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41618178"/>
                  </a:ext>
                </a:extLst>
              </a:tr>
              <a:tr h="322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Grade Separation Idea 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48235"/>
                          </a:solidFill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48235"/>
                          </a:solidFill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?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Y</a:t>
                      </a:r>
                      <a:endParaRPr lang="en-US" sz="25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64051028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Grade Separation Idea 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48235"/>
                          </a:solidFill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?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</a:t>
                      </a:r>
                      <a:endParaRPr lang="en-US" sz="25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43432444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Grade Separation Idea 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?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Y</a:t>
                      </a:r>
                      <a:endParaRPr lang="en-US" sz="25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58657690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Grade Separation Idea 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48235"/>
                          </a:solidFill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effectLst/>
                        </a:rPr>
                        <a:t>?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Y</a:t>
                      </a:r>
                      <a:endParaRPr lang="en-US" sz="25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2252007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1C80D6-815F-4EB7-8D69-550DF6E59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3" y="5723786"/>
            <a:ext cx="365760" cy="365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0AC10E-AE6E-4E95-9B5C-A132AD928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3" y="5237692"/>
            <a:ext cx="365760" cy="365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840E57-4D47-4986-8559-ED4BAB80F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3" y="4758897"/>
            <a:ext cx="365760" cy="365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3461" y="4738349"/>
            <a:ext cx="2044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dirty="0">
                <a:latin typeface="+mn-lt"/>
              </a:rPr>
              <a:t>=  Highest weight</a:t>
            </a:r>
          </a:p>
          <a:p>
            <a:pPr>
              <a:spcAft>
                <a:spcPts val="1600"/>
              </a:spcAft>
            </a:pPr>
            <a:r>
              <a:rPr lang="en-US" dirty="0">
                <a:latin typeface="+mn-lt"/>
              </a:rPr>
              <a:t>=  Middle weight</a:t>
            </a:r>
          </a:p>
          <a:p>
            <a:pPr>
              <a:spcAft>
                <a:spcPts val="1600"/>
              </a:spcAft>
            </a:pPr>
            <a:r>
              <a:rPr lang="en-US" dirty="0">
                <a:latin typeface="+mn-lt"/>
              </a:rPr>
              <a:t>=  Lowest weight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0775" y="4738525"/>
            <a:ext cx="139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Fatal Flaw Scoring: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5592" y="4634595"/>
            <a:ext cx="25171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rgbClr val="548235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✔</a:t>
            </a:r>
            <a:r>
              <a:rPr lang="en-US" dirty="0"/>
              <a:t> </a:t>
            </a:r>
            <a:r>
              <a:rPr lang="en-US" sz="900" dirty="0"/>
              <a:t> </a:t>
            </a:r>
            <a:r>
              <a:rPr lang="en-US" dirty="0">
                <a:latin typeface="+mn-lt"/>
              </a:rPr>
              <a:t>=  Feasible</a:t>
            </a:r>
          </a:p>
          <a:p>
            <a:r>
              <a:rPr lang="en-US" sz="3200" dirty="0">
                <a:solidFill>
                  <a:srgbClr val="FFC000"/>
                </a:solidFill>
                <a:latin typeface="+mn-lt"/>
              </a:rPr>
              <a:t> X</a:t>
            </a:r>
            <a:r>
              <a:rPr lang="en-US" sz="3200" dirty="0">
                <a:latin typeface="+mn-lt"/>
              </a:rPr>
              <a:t>  </a:t>
            </a:r>
            <a:r>
              <a:rPr lang="en-US" dirty="0">
                <a:latin typeface="+mn-lt"/>
              </a:rPr>
              <a:t>=  Possibly Feasible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 X</a:t>
            </a:r>
            <a:r>
              <a:rPr lang="en-US" sz="3200" dirty="0">
                <a:latin typeface="+mn-lt"/>
              </a:rPr>
              <a:t>  </a:t>
            </a:r>
            <a:r>
              <a:rPr lang="en-US" dirty="0">
                <a:latin typeface="+mn-lt"/>
              </a:rPr>
              <a:t>=  Not Feasible</a:t>
            </a:r>
          </a:p>
        </p:txBody>
      </p:sp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29" y="2772631"/>
            <a:ext cx="256032" cy="256032"/>
          </a:xfrm>
          <a:prstGeom prst="rect">
            <a:avLst/>
          </a:prstGeom>
        </p:spPr>
      </p:pic>
      <p:pic>
        <p:nvPicPr>
          <p:cNvPr id="16" name="Picture 15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6" y="2772631"/>
            <a:ext cx="256032" cy="256032"/>
          </a:xfrm>
          <a:prstGeom prst="rect">
            <a:avLst/>
          </a:prstGeom>
        </p:spPr>
      </p:pic>
      <p:pic>
        <p:nvPicPr>
          <p:cNvPr id="17" name="Picture 16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9" y="2772631"/>
            <a:ext cx="256032" cy="25603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7" y="2772631"/>
            <a:ext cx="256032" cy="256032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6" y="2772631"/>
            <a:ext cx="256032" cy="256032"/>
          </a:xfrm>
          <a:prstGeom prst="rect">
            <a:avLst/>
          </a:prstGeom>
        </p:spPr>
      </p:pic>
      <p:pic>
        <p:nvPicPr>
          <p:cNvPr id="20" name="Picture 19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3" y="2772631"/>
            <a:ext cx="256032" cy="256032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2" y="2772631"/>
            <a:ext cx="256032" cy="256032"/>
          </a:xfrm>
          <a:prstGeom prst="rect">
            <a:avLst/>
          </a:prstGeom>
        </p:spPr>
      </p:pic>
      <p:pic>
        <p:nvPicPr>
          <p:cNvPr id="23" name="Picture 22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5" y="2772631"/>
            <a:ext cx="256032" cy="256032"/>
          </a:xfrm>
          <a:prstGeom prst="rect">
            <a:avLst/>
          </a:prstGeom>
        </p:spPr>
      </p:pic>
      <p:pic>
        <p:nvPicPr>
          <p:cNvPr id="27" name="Picture 26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9" y="3157228"/>
            <a:ext cx="256032" cy="256032"/>
          </a:xfrm>
          <a:prstGeom prst="rect">
            <a:avLst/>
          </a:prstGeom>
        </p:spPr>
      </p:pic>
      <p:pic>
        <p:nvPicPr>
          <p:cNvPr id="28" name="Picture 27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29" y="3535620"/>
            <a:ext cx="256032" cy="256032"/>
          </a:xfrm>
          <a:prstGeom prst="rect">
            <a:avLst/>
          </a:prstGeom>
        </p:spPr>
      </p:pic>
      <p:pic>
        <p:nvPicPr>
          <p:cNvPr id="29" name="Picture 28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2" y="3157228"/>
            <a:ext cx="256032" cy="256032"/>
          </a:xfrm>
          <a:prstGeom prst="rect">
            <a:avLst/>
          </a:prstGeom>
        </p:spPr>
      </p:pic>
      <p:pic>
        <p:nvPicPr>
          <p:cNvPr id="30" name="Picture 29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7" y="4296530"/>
            <a:ext cx="256032" cy="256032"/>
          </a:xfrm>
          <a:prstGeom prst="rect">
            <a:avLst/>
          </a:prstGeom>
        </p:spPr>
      </p:pic>
      <p:pic>
        <p:nvPicPr>
          <p:cNvPr id="31" name="Picture 30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5" y="3157228"/>
            <a:ext cx="256032" cy="256032"/>
          </a:xfrm>
          <a:prstGeom prst="rect">
            <a:avLst/>
          </a:prstGeom>
        </p:spPr>
      </p:pic>
      <p:pic>
        <p:nvPicPr>
          <p:cNvPr id="32" name="Picture 31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6" y="3920034"/>
            <a:ext cx="256032" cy="256032"/>
          </a:xfrm>
          <a:prstGeom prst="rect">
            <a:avLst/>
          </a:prstGeom>
        </p:spPr>
      </p:pic>
      <p:pic>
        <p:nvPicPr>
          <p:cNvPr id="33" name="Picture 32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3" y="3920034"/>
            <a:ext cx="256032" cy="256032"/>
          </a:xfrm>
          <a:prstGeom prst="rect">
            <a:avLst/>
          </a:prstGeom>
        </p:spPr>
      </p:pic>
      <p:pic>
        <p:nvPicPr>
          <p:cNvPr id="34" name="Picture 33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9" y="4296530"/>
            <a:ext cx="256032" cy="256032"/>
          </a:xfrm>
          <a:prstGeom prst="rect">
            <a:avLst/>
          </a:prstGeom>
        </p:spPr>
      </p:pic>
      <p:pic>
        <p:nvPicPr>
          <p:cNvPr id="35" name="Picture 34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29" y="4296530"/>
            <a:ext cx="256032" cy="256032"/>
          </a:xfrm>
          <a:prstGeom prst="rect">
            <a:avLst/>
          </a:prstGeom>
        </p:spPr>
      </p:pic>
      <p:pic>
        <p:nvPicPr>
          <p:cNvPr id="36" name="Picture 35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6" y="4296530"/>
            <a:ext cx="256032" cy="256032"/>
          </a:xfrm>
          <a:prstGeom prst="rect">
            <a:avLst/>
          </a:prstGeom>
        </p:spPr>
      </p:pic>
      <p:pic>
        <p:nvPicPr>
          <p:cNvPr id="38" name="Picture 37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6" y="3157228"/>
            <a:ext cx="256032" cy="256032"/>
          </a:xfrm>
          <a:prstGeom prst="rect">
            <a:avLst/>
          </a:prstGeom>
        </p:spPr>
      </p:pic>
      <p:pic>
        <p:nvPicPr>
          <p:cNvPr id="39" name="Picture 38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29" y="3157228"/>
            <a:ext cx="256032" cy="256032"/>
          </a:xfrm>
          <a:prstGeom prst="rect">
            <a:avLst/>
          </a:prstGeom>
        </p:spPr>
      </p:pic>
      <p:pic>
        <p:nvPicPr>
          <p:cNvPr id="40" name="Picture 39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6" y="3157228"/>
            <a:ext cx="256032" cy="256032"/>
          </a:xfrm>
          <a:prstGeom prst="rect">
            <a:avLst/>
          </a:prstGeom>
        </p:spPr>
      </p:pic>
      <p:pic>
        <p:nvPicPr>
          <p:cNvPr id="41" name="Picture 40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9" y="3535620"/>
            <a:ext cx="256032" cy="256032"/>
          </a:xfrm>
          <a:prstGeom prst="rect">
            <a:avLst/>
          </a:prstGeom>
        </p:spPr>
      </p:pic>
      <p:pic>
        <p:nvPicPr>
          <p:cNvPr id="42" name="Picture 41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5" y="3535620"/>
            <a:ext cx="256032" cy="256032"/>
          </a:xfrm>
          <a:prstGeom prst="rect">
            <a:avLst/>
          </a:prstGeom>
        </p:spPr>
      </p:pic>
      <p:pic>
        <p:nvPicPr>
          <p:cNvPr id="43" name="Picture 42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2" y="3535620"/>
            <a:ext cx="256032" cy="256032"/>
          </a:xfrm>
          <a:prstGeom prst="rect">
            <a:avLst/>
          </a:prstGeom>
        </p:spPr>
      </p:pic>
      <p:pic>
        <p:nvPicPr>
          <p:cNvPr id="44" name="Picture 43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7" y="3157228"/>
            <a:ext cx="256032" cy="256032"/>
          </a:xfrm>
          <a:prstGeom prst="rect">
            <a:avLst/>
          </a:prstGeom>
        </p:spPr>
      </p:pic>
      <p:pic>
        <p:nvPicPr>
          <p:cNvPr id="45" name="Picture 44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29" y="3920034"/>
            <a:ext cx="256032" cy="256032"/>
          </a:xfrm>
          <a:prstGeom prst="rect">
            <a:avLst/>
          </a:prstGeom>
        </p:spPr>
      </p:pic>
      <p:pic>
        <p:nvPicPr>
          <p:cNvPr id="46" name="Picture 45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6" y="3535620"/>
            <a:ext cx="256032" cy="256032"/>
          </a:xfrm>
          <a:prstGeom prst="rect">
            <a:avLst/>
          </a:prstGeom>
        </p:spPr>
      </p:pic>
      <p:pic>
        <p:nvPicPr>
          <p:cNvPr id="47" name="Picture 46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6" y="4296530"/>
            <a:ext cx="256032" cy="256032"/>
          </a:xfrm>
          <a:prstGeom prst="rect">
            <a:avLst/>
          </a:prstGeom>
        </p:spPr>
      </p:pic>
      <p:pic>
        <p:nvPicPr>
          <p:cNvPr id="48" name="Picture 47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9" y="3920034"/>
            <a:ext cx="256032" cy="256032"/>
          </a:xfrm>
          <a:prstGeom prst="rect">
            <a:avLst/>
          </a:prstGeom>
        </p:spPr>
      </p:pic>
      <p:pic>
        <p:nvPicPr>
          <p:cNvPr id="49" name="Picture 48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7" y="3535620"/>
            <a:ext cx="256032" cy="256032"/>
          </a:xfrm>
          <a:prstGeom prst="rect">
            <a:avLst/>
          </a:prstGeom>
        </p:spPr>
      </p:pic>
      <p:pic>
        <p:nvPicPr>
          <p:cNvPr id="50" name="Picture 49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7" y="3920034"/>
            <a:ext cx="256032" cy="256032"/>
          </a:xfrm>
          <a:prstGeom prst="rect">
            <a:avLst/>
          </a:prstGeom>
        </p:spPr>
      </p:pic>
      <p:pic>
        <p:nvPicPr>
          <p:cNvPr id="51" name="Picture 50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7" y="4296530"/>
            <a:ext cx="256032" cy="256032"/>
          </a:xfrm>
          <a:prstGeom prst="rect">
            <a:avLst/>
          </a:prstGeom>
        </p:spPr>
      </p:pic>
      <p:pic>
        <p:nvPicPr>
          <p:cNvPr id="52" name="Picture 51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3" y="3157228"/>
            <a:ext cx="256032" cy="256032"/>
          </a:xfrm>
          <a:prstGeom prst="rect">
            <a:avLst/>
          </a:prstGeom>
        </p:spPr>
      </p:pic>
      <p:pic>
        <p:nvPicPr>
          <p:cNvPr id="53" name="Picture 52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3" y="4296530"/>
            <a:ext cx="256032" cy="256032"/>
          </a:xfrm>
          <a:prstGeom prst="rect">
            <a:avLst/>
          </a:prstGeom>
        </p:spPr>
      </p:pic>
      <p:pic>
        <p:nvPicPr>
          <p:cNvPr id="54" name="Picture 53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3" y="3535620"/>
            <a:ext cx="256032" cy="256032"/>
          </a:xfrm>
          <a:prstGeom prst="rect">
            <a:avLst/>
          </a:prstGeom>
        </p:spPr>
      </p:pic>
      <p:pic>
        <p:nvPicPr>
          <p:cNvPr id="55" name="Picture 54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6" y="3535620"/>
            <a:ext cx="256032" cy="256032"/>
          </a:xfrm>
          <a:prstGeom prst="rect">
            <a:avLst/>
          </a:prstGeom>
        </p:spPr>
      </p:pic>
      <p:pic>
        <p:nvPicPr>
          <p:cNvPr id="56" name="Picture 55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6" y="3920034"/>
            <a:ext cx="256032" cy="256032"/>
          </a:xfrm>
          <a:prstGeom prst="rect">
            <a:avLst/>
          </a:prstGeom>
        </p:spPr>
      </p:pic>
      <p:pic>
        <p:nvPicPr>
          <p:cNvPr id="57" name="Picture 56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5" y="3920034"/>
            <a:ext cx="256032" cy="256032"/>
          </a:xfrm>
          <a:prstGeom prst="rect">
            <a:avLst/>
          </a:prstGeom>
        </p:spPr>
      </p:pic>
      <p:pic>
        <p:nvPicPr>
          <p:cNvPr id="58" name="Picture 57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5" y="4296530"/>
            <a:ext cx="256032" cy="256032"/>
          </a:xfrm>
          <a:prstGeom prst="rect">
            <a:avLst/>
          </a:prstGeom>
        </p:spPr>
      </p:pic>
      <p:pic>
        <p:nvPicPr>
          <p:cNvPr id="60" name="Picture 59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7" y="3535620"/>
            <a:ext cx="256032" cy="256032"/>
          </a:xfrm>
          <a:prstGeom prst="rect">
            <a:avLst/>
          </a:prstGeom>
        </p:spPr>
      </p:pic>
      <p:pic>
        <p:nvPicPr>
          <p:cNvPr id="61" name="Picture 60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7" y="3157228"/>
            <a:ext cx="256032" cy="256032"/>
          </a:xfrm>
          <a:prstGeom prst="rect">
            <a:avLst/>
          </a:prstGeom>
        </p:spPr>
      </p:pic>
      <p:pic>
        <p:nvPicPr>
          <p:cNvPr id="62" name="Picture 61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7" y="2772631"/>
            <a:ext cx="256032" cy="256032"/>
          </a:xfrm>
          <a:prstGeom prst="rect">
            <a:avLst/>
          </a:prstGeom>
        </p:spPr>
      </p:pic>
      <p:pic>
        <p:nvPicPr>
          <p:cNvPr id="63" name="Picture 62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7" y="3920034"/>
            <a:ext cx="256032" cy="256032"/>
          </a:xfrm>
          <a:prstGeom prst="rect">
            <a:avLst/>
          </a:prstGeom>
        </p:spPr>
      </p:pic>
      <p:pic>
        <p:nvPicPr>
          <p:cNvPr id="64" name="Picture 63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2" y="3920034"/>
            <a:ext cx="256032" cy="256032"/>
          </a:xfrm>
          <a:prstGeom prst="rect">
            <a:avLst/>
          </a:prstGeom>
        </p:spPr>
      </p:pic>
      <p:pic>
        <p:nvPicPr>
          <p:cNvPr id="65" name="Picture 64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2" y="429653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9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Screening Process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109728" y="941832"/>
            <a:ext cx="8997695" cy="566928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246887" y="2450592"/>
            <a:ext cx="2011680" cy="26517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34 Ideas</a:t>
            </a:r>
          </a:p>
          <a:p>
            <a:pPr algn="ctr"/>
            <a:endParaRPr lang="en-US" sz="600" u="sng" dirty="0"/>
          </a:p>
          <a:p>
            <a:r>
              <a:rPr lang="en-US" sz="1600" dirty="0"/>
              <a:t>18 Ideas identified for potential early elimination due to: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Funding Feasibility Fatal Flaw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Constructability Fatal Flaw</a:t>
            </a:r>
          </a:p>
          <a:p>
            <a:pPr algn="ctr"/>
            <a:endParaRPr lang="en-US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2394564" y="2450592"/>
            <a:ext cx="2011680" cy="26517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16 Ideas </a:t>
            </a:r>
          </a:p>
          <a:p>
            <a:pPr algn="ctr"/>
            <a:endParaRPr lang="en-US" sz="500" u="sng" dirty="0"/>
          </a:p>
          <a:p>
            <a:r>
              <a:rPr lang="en-US" sz="1600" dirty="0"/>
              <a:t>Presented to Rail Committee (3/21)</a:t>
            </a:r>
          </a:p>
          <a:p>
            <a:r>
              <a:rPr lang="en-US" sz="1600" dirty="0"/>
              <a:t>and TAC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4 Ideas identified for elimination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6 Ideas combined into 3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1 Idea added per TAC feedback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542241" y="2450592"/>
            <a:ext cx="2011680" cy="26517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10 Ideas</a:t>
            </a:r>
          </a:p>
          <a:p>
            <a:pPr algn="ctr"/>
            <a:endParaRPr lang="en-US" sz="600" u="sng" dirty="0"/>
          </a:p>
          <a:p>
            <a:r>
              <a:rPr lang="en-US" sz="1600" dirty="0"/>
              <a:t>Presented to Rail Committee (4/18)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2 Ideas Modified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3 Ideas Removed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3 Ideas Added</a:t>
            </a:r>
            <a:r>
              <a:rPr lang="en-US" dirty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6689917" y="2450592"/>
            <a:ext cx="2011680" cy="26517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10 Rail Committee Recommended Ideas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995485561"/>
      </p:ext>
    </p:extLst>
  </p:cSld>
  <p:clrMapOvr>
    <a:masterClrMapping/>
  </p:clrMapOvr>
</p:sld>
</file>

<file path=ppt/theme/theme1.xml><?xml version="1.0" encoding="utf-8"?>
<a:theme xmlns:a="http://schemas.openxmlformats.org/drawingml/2006/main" name="City of PaloAlto Powerpoint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PaloAlto Powerpoint Template" id="{985C1B5F-58D1-444A-A56D-EAF469A87713}" vid="{2FA8EC52-35EE-4B44-BB84-AFD6E46666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of PaloAlto Powerpoint Template</Template>
  <TotalTime>0</TotalTime>
  <Words>4761</Words>
  <Application>Microsoft Office PowerPoint</Application>
  <PresentationFormat>On-screen Show (4:3)</PresentationFormat>
  <Paragraphs>1419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Franklin Gothic Medium</vt:lpstr>
      <vt:lpstr>Segoe UI Symbol</vt:lpstr>
      <vt:lpstr>Times New Roman</vt:lpstr>
      <vt:lpstr>Verdana</vt:lpstr>
      <vt:lpstr>Wingdings</vt:lpstr>
      <vt:lpstr>City of PaloAlto Powerpoint Template</vt:lpstr>
      <vt:lpstr>PowerPoint Presentation</vt:lpstr>
      <vt:lpstr>Connecting Palo Alto – 2017 and early 2018</vt:lpstr>
      <vt:lpstr>Connecting Palo Alto – Moving Forward</vt:lpstr>
      <vt:lpstr>Connecting Palo Alto – Mission for 2018</vt:lpstr>
      <vt:lpstr>PowerPoint Presentation</vt:lpstr>
      <vt:lpstr>Master List of 34 Ideas from Community Meetings</vt:lpstr>
      <vt:lpstr>PowerPoint Presentation</vt:lpstr>
      <vt:lpstr>Evaluation Criteria with Sample Ideas </vt:lpstr>
      <vt:lpstr>Initial Screening Process</vt:lpstr>
      <vt:lpstr>Master List of 34 Ideas – Initial Screening</vt:lpstr>
      <vt:lpstr>Master List of Ideas – Funding Feasibility Fatal Flaw</vt:lpstr>
      <vt:lpstr>Master List of Ideas – Constructability Fatal Flaw</vt:lpstr>
      <vt:lpstr>Results of Initial Screening = 16 Ideas</vt:lpstr>
      <vt:lpstr>Options for Initial Screening - Keep No Builds?</vt:lpstr>
      <vt:lpstr>Options for Initial Screening – Remove Unnecessary</vt:lpstr>
      <vt:lpstr>Options for Initial Screening – Combine Adjacent</vt:lpstr>
      <vt:lpstr>Options for Initial Screening – Merge Overlapping</vt:lpstr>
      <vt:lpstr>Options for Initial Screening – Combine Similar</vt:lpstr>
      <vt:lpstr>Options for Initial Screening – Add TAC Suggestion</vt:lpstr>
      <vt:lpstr>Selecting All Options = 10 Ideas</vt:lpstr>
      <vt:lpstr>Rail Committee Recommendations –  Modify Ideas</vt:lpstr>
      <vt:lpstr>Rail Committee Recommendations –  Remove No Build</vt:lpstr>
      <vt:lpstr>Rail Committee Recommendations –  Add New Ideas </vt:lpstr>
      <vt:lpstr>Rail Committee Recommended Ideas</vt:lpstr>
      <vt:lpstr>Future Engagement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2018-05-14T21:25:52Z</dcterms:created>
  <dcterms:modified xsi:type="dcterms:W3CDTF">2018-05-15T19:35:13Z</dcterms:modified>
</cp:coreProperties>
</file>