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6"/>
  </p:notesMasterIdLst>
  <p:handoutMasterIdLst>
    <p:handoutMasterId r:id="rId27"/>
  </p:handoutMasterIdLst>
  <p:sldIdLst>
    <p:sldId id="345" r:id="rId4"/>
    <p:sldId id="361" r:id="rId5"/>
    <p:sldId id="403" r:id="rId6"/>
    <p:sldId id="427" r:id="rId7"/>
    <p:sldId id="394" r:id="rId8"/>
    <p:sldId id="393" r:id="rId9"/>
    <p:sldId id="428" r:id="rId10"/>
    <p:sldId id="429" r:id="rId11"/>
    <p:sldId id="430" r:id="rId12"/>
    <p:sldId id="411" r:id="rId13"/>
    <p:sldId id="424" r:id="rId14"/>
    <p:sldId id="408" r:id="rId15"/>
    <p:sldId id="426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23" r:id="rId24"/>
    <p:sldId id="405" r:id="rId25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35A248-63C1-4D1F-8C2C-1BC0A8364927}">
          <p14:sldIdLst>
            <p14:sldId id="345"/>
            <p14:sldId id="361"/>
            <p14:sldId id="403"/>
            <p14:sldId id="427"/>
            <p14:sldId id="394"/>
            <p14:sldId id="393"/>
            <p14:sldId id="428"/>
            <p14:sldId id="429"/>
            <p14:sldId id="430"/>
            <p14:sldId id="411"/>
            <p14:sldId id="424"/>
            <p14:sldId id="408"/>
            <p14:sldId id="426"/>
            <p14:sldId id="431"/>
            <p14:sldId id="432"/>
            <p14:sldId id="433"/>
            <p14:sldId id="434"/>
            <p14:sldId id="435"/>
            <p14:sldId id="436"/>
            <p14:sldId id="437"/>
            <p14:sldId id="423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, Tina" initials="HT" lastIdx="8" clrIdx="0">
    <p:extLst/>
  </p:cmAuthor>
  <p:cmAuthor id="2" name="Rodriguez, Olga" initials="RO" lastIdx="11" clrIdx="1">
    <p:extLst/>
  </p:cmAuthor>
  <p:cmAuthor id="3" name="Hu, Tina" initials="HT [2]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B05"/>
    <a:srgbClr val="A33E10"/>
    <a:srgbClr val="522BBF"/>
    <a:srgbClr val="0077A9"/>
    <a:srgbClr val="3E7D9F"/>
    <a:srgbClr val="6B9A2F"/>
    <a:srgbClr val="C5D29F"/>
    <a:srgbClr val="A2001C"/>
    <a:srgbClr val="FFE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3537" autoAdjust="0"/>
  </p:normalViewPr>
  <p:slideViewPr>
    <p:cSldViewPr snapToGrid="0" snapToObjects="1">
      <p:cViewPr varScale="1">
        <p:scale>
          <a:sx n="103" d="100"/>
          <a:sy n="103" d="100"/>
        </p:scale>
        <p:origin x="7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720" y="11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5D29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9-4B20-933D-AD26D9EB2F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2001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9-4B20-933D-AD26D9EB2F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3E7D9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9-4B20-933D-AD26D9EB2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81776"/>
        <c:axId val="165382168"/>
      </c:barChart>
      <c:catAx>
        <c:axId val="1653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82168"/>
        <c:crosses val="autoZero"/>
        <c:auto val="1"/>
        <c:lblAlgn val="ctr"/>
        <c:lblOffset val="100"/>
        <c:noMultiLvlLbl val="0"/>
      </c:catAx>
      <c:valAx>
        <c:axId val="16538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8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5D29F"/>
            </a:solidFill>
            <a:ln>
              <a:noFill/>
            </a:ln>
          </c:spPr>
          <c:dPt>
            <c:idx val="0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E-4EF5-A130-E0E471B5586A}"/>
              </c:ext>
            </c:extLst>
          </c:dPt>
          <c:dPt>
            <c:idx val="1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3E-4EF5-A130-E0E471B5586A}"/>
              </c:ext>
            </c:extLst>
          </c:dPt>
          <c:dPt>
            <c:idx val="2"/>
            <c:bubble3D val="0"/>
            <c:spPr>
              <a:solidFill>
                <a:srgbClr val="C5D2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3E-4EF5-A130-E0E471B5586A}"/>
              </c:ext>
            </c:extLst>
          </c:dPt>
          <c:dPt>
            <c:idx val="3"/>
            <c:bubble3D val="0"/>
            <c:spPr>
              <a:solidFill>
                <a:srgbClr val="6B9A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3E-4EF5-A130-E0E471B5586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03E-4EF5-A130-E0E471B5586A}"/>
            </c:ext>
          </c:extLst>
        </c:ser>
        <c:ser>
          <c:idx val="1"/>
          <c:order val="1"/>
          <c:spPr>
            <a:solidFill>
              <a:srgbClr val="A2001C"/>
            </a:solidFill>
          </c:spPr>
          <c:dPt>
            <c:idx val="0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03E-4EF5-A130-E0E471B5586A}"/>
              </c:ext>
            </c:extLst>
          </c:dPt>
          <c:dPt>
            <c:idx val="1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03E-4EF5-A130-E0E471B5586A}"/>
              </c:ext>
            </c:extLst>
          </c:dPt>
          <c:dPt>
            <c:idx val="2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03E-4EF5-A130-E0E471B5586A}"/>
              </c:ext>
            </c:extLst>
          </c:dPt>
          <c:dPt>
            <c:idx val="3"/>
            <c:bubble3D val="0"/>
            <c:spPr>
              <a:solidFill>
                <a:srgbClr val="A200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03E-4EF5-A130-E0E471B5586A}"/>
              </c:ext>
            </c:extLst>
          </c:dP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1-A03E-4EF5-A130-E0E471B5586A}"/>
            </c:ext>
          </c:extLst>
        </c:ser>
        <c:ser>
          <c:idx val="2"/>
          <c:order val="2"/>
          <c:spPr>
            <a:solidFill>
              <a:srgbClr val="3E7D9F"/>
            </a:solidFill>
          </c:spPr>
          <c:dPt>
            <c:idx val="0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03E-4EF5-A130-E0E471B5586A}"/>
              </c:ext>
            </c:extLst>
          </c:dPt>
          <c:dPt>
            <c:idx val="1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03E-4EF5-A130-E0E471B5586A}"/>
              </c:ext>
            </c:extLst>
          </c:dPt>
          <c:dPt>
            <c:idx val="2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03E-4EF5-A130-E0E471B5586A}"/>
              </c:ext>
            </c:extLst>
          </c:dPt>
          <c:dPt>
            <c:idx val="3"/>
            <c:bubble3D val="0"/>
            <c:spPr>
              <a:solidFill>
                <a:srgbClr val="3E7D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03E-4EF5-A130-E0E471B5586A}"/>
              </c:ext>
            </c:extLst>
          </c:dP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A-A03E-4EF5-A130-E0E471B55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2963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D9BEC36-5858-7747-82DE-FD15EF89906D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2963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charset="0"/>
              </a:defRPr>
            </a:lvl1pPr>
          </a:lstStyle>
          <a:p>
            <a:pPr>
              <a:defRPr/>
            </a:pPr>
            <a:fld id="{399A82CA-E8D0-6243-ADAC-A3057B21D2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5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963" y="0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E9272D-033A-924E-9FB2-A1D3984ECED4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091" tIns="45546" rIns="91091" bIns="455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184" y="4561228"/>
            <a:ext cx="5850835" cy="43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defTabSz="480718" eaLnBrk="1" hangingPunct="1">
              <a:defRPr sz="14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963" y="912081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65" tIns="48133" rIns="96265" bIns="48133" numCol="1" anchor="b" anchorCtr="0" compatLnSpc="1">
            <a:prstTxWarp prst="textNoShape">
              <a:avLst/>
            </a:prstTxWarp>
          </a:bodyPr>
          <a:lstStyle>
            <a:lvl1pPr algn="r" defTabSz="480718" eaLnBrk="1" hangingPunct="1">
              <a:defRPr sz="1400">
                <a:latin typeface="Calibri" charset="0"/>
              </a:defRPr>
            </a:lvl1pPr>
          </a:lstStyle>
          <a:p>
            <a:pPr>
              <a:defRPr/>
            </a:pPr>
            <a:fld id="{D1253B8B-FD37-B047-94BB-693B3F8C925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396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altLang="en-US" sz="1700" b="1" u="sng" dirty="0">
              <a:ea typeface="ＭＳ Ｐゴシック" charset="-128"/>
            </a:endParaRPr>
          </a:p>
          <a:p>
            <a:pPr>
              <a:defRPr/>
            </a:pPr>
            <a:endParaRPr lang="en-US" altLang="en-US" sz="17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8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147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090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5134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453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588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719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386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2022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84512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CAX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widen existing Embarcadero Rd. undercrossing, add new traffic signals at Embarcadero Rd. ramp, and build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crossing near planned Seale Ave. bike boulevard to connect to Peers Park and Stanford Ave. bike boulevard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CAH –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hurchill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ve. crossing with roadway under railroad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MCL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roadway under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MCR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crossings with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oadway over rail Hybrid; new hybrid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path under rail near Loma Verde Ave.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MCT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eadow Dr. to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harleston Rd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rench; Alma St. not within trench (maintain connections between Meadow Dr. and Charleston Rd.)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PAH − Continue proposed Menlo Park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ybrid across San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Francisquito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Creek and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lto Ave. on a viaduct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PCX −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alo Alto Ave.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rossing closed (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Improvement options include: build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verett Ave. bike/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undercrossing and widen University Ave.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3086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629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altLang="en-US" sz="1700" b="1" u="sng" dirty="0">
              <a:ea typeface="ＭＳ Ｐゴシック" charset="-128"/>
            </a:endParaRPr>
          </a:p>
          <a:p>
            <a:pPr>
              <a:defRPr/>
            </a:pPr>
            <a:endParaRPr lang="en-US" altLang="en-US" sz="17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16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598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Council has adopted framework for evaluating alternatives, with specific criteria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Rather than review them individually, note major categories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Technical – functionality, intentional as well as unintended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Financial – cost can determine feasible or not, as well as options to fund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Property – again one line, but can determine feasibility given community impact of property acquisitions </a:t>
            </a:r>
          </a:p>
          <a:p>
            <a:pPr marL="178514" indent="-178514">
              <a:buFontTx/>
              <a:buChar char="-"/>
            </a:pPr>
            <a:r>
              <a:rPr lang="en-US" altLang="en-US" dirty="0">
                <a:ea typeface="ＭＳ Ｐゴシック" charset="-128"/>
              </a:rPr>
              <a:t>Construction – fully understanding the impact of construction, including relocating Caltrain, noise, disruption, loss of trees and access</a:t>
            </a:r>
          </a:p>
          <a:p>
            <a:pPr marL="178514" indent="-178514">
              <a:buFontTx/>
              <a:buChar char="-"/>
            </a:pPr>
            <a:endParaRPr lang="en-US" altLang="en-US" dirty="0">
              <a:ea typeface="ＭＳ Ｐゴシック" charset="-128"/>
            </a:endParaRPr>
          </a:p>
          <a:p>
            <a:pPr marL="178514" indent="-178514">
              <a:buFontTx/>
              <a:buChar char="-"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74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61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6930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2513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Abbreviations</a:t>
            </a:r>
            <a:endParaRPr lang="en-US" dirty="0"/>
          </a:p>
          <a:p>
            <a:br>
              <a:rPr lang="en-US" u="sng" dirty="0"/>
            </a:br>
            <a:r>
              <a:rPr lang="en-US" dirty="0"/>
              <a:t>CAE –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widen existing </a:t>
            </a:r>
            <a:r>
              <a:rPr lang="en-US" b="1" u="sng" dirty="0"/>
              <a:t>E</a:t>
            </a:r>
            <a:r>
              <a:rPr lang="en-US" dirty="0"/>
              <a:t>mbarcadero Rd. undercrossing</a:t>
            </a:r>
          </a:p>
          <a:p>
            <a:r>
              <a:rPr lang="en-US" dirty="0"/>
              <a:t>CAH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roadway under railroad </a:t>
            </a:r>
            <a:r>
              <a:rPr lang="en-US" b="1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CAN –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separation. Implement minor safety improvements</a:t>
            </a:r>
          </a:p>
          <a:p>
            <a:r>
              <a:rPr lang="en-US" dirty="0"/>
              <a:t>CAS − Close </a:t>
            </a:r>
            <a:r>
              <a:rPr lang="en-US" b="1" u="sng" dirty="0"/>
              <a:t>C</a:t>
            </a:r>
            <a:r>
              <a:rPr lang="en-US" dirty="0"/>
              <a:t>hurchill </a:t>
            </a:r>
            <a:r>
              <a:rPr lang="en-US" b="1" u="sng" dirty="0"/>
              <a:t>A</a:t>
            </a:r>
            <a:r>
              <a:rPr lang="en-US" dirty="0"/>
              <a:t>ve. crossing, build bike/</a:t>
            </a:r>
            <a:r>
              <a:rPr lang="en-US" dirty="0" err="1"/>
              <a:t>ped</a:t>
            </a:r>
            <a:r>
              <a:rPr lang="en-US" dirty="0"/>
              <a:t> crossing near planned </a:t>
            </a:r>
            <a:r>
              <a:rPr lang="en-US" b="1" u="sng" dirty="0"/>
              <a:t>S</a:t>
            </a:r>
            <a:r>
              <a:rPr lang="en-US" dirty="0"/>
              <a:t>eale Ave. bike boulevard to connect to Peers Park and Stanford Ave. bike boulevard</a:t>
            </a:r>
          </a:p>
          <a:p>
            <a:r>
              <a:rPr lang="en-US" dirty="0"/>
              <a:t>CRH − </a:t>
            </a:r>
            <a:r>
              <a:rPr lang="en-US" b="1" u="sng" dirty="0"/>
              <a:t>C</a:t>
            </a:r>
            <a:r>
              <a:rPr lang="en-US" dirty="0"/>
              <a:t>harleston </a:t>
            </a:r>
            <a:r>
              <a:rPr lang="en-US" b="1" u="sng" dirty="0"/>
              <a:t>R</a:t>
            </a:r>
            <a:r>
              <a:rPr lang="en-US" dirty="0"/>
              <a:t>d. crossing with </a:t>
            </a:r>
            <a:r>
              <a:rPr lang="en-US" b="1" u="sng" dirty="0"/>
              <a:t>H</a:t>
            </a:r>
            <a:r>
              <a:rPr lang="en-US" dirty="0"/>
              <a:t>ybrid (maintain connection b/w Charleston Rd. and Alma St.)</a:t>
            </a:r>
          </a:p>
          <a:p>
            <a:r>
              <a:rPr lang="en-US" dirty="0"/>
              <a:t>MCH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Rd. crossings with roadway under rail </a:t>
            </a:r>
            <a:r>
              <a:rPr lang="en-US" u="sng" dirty="0"/>
              <a:t>H</a:t>
            </a:r>
            <a:r>
              <a:rPr lang="en-US" dirty="0"/>
              <a:t>ybrid</a:t>
            </a:r>
          </a:p>
          <a:p>
            <a:r>
              <a:rPr lang="en-US" dirty="0"/>
              <a:t>MCL − </a:t>
            </a:r>
            <a:r>
              <a:rPr lang="en-US" b="1" u="sng" dirty="0"/>
              <a:t>M</a:t>
            </a:r>
            <a:r>
              <a:rPr lang="en-US" dirty="0"/>
              <a:t>eadow Dr. and </a:t>
            </a:r>
            <a:r>
              <a:rPr lang="en-US" b="1" u="sng" dirty="0"/>
              <a:t>C</a:t>
            </a:r>
            <a:r>
              <a:rPr lang="en-US" dirty="0"/>
              <a:t>harleston Rd crossings with roadway under rail Hybrid; new hybrid bike/</a:t>
            </a:r>
            <a:r>
              <a:rPr lang="en-US" dirty="0" err="1"/>
              <a:t>ped</a:t>
            </a:r>
            <a:r>
              <a:rPr lang="en-US" dirty="0"/>
              <a:t> path under rail near </a:t>
            </a:r>
            <a:r>
              <a:rPr lang="en-US" b="1" u="sng" dirty="0"/>
              <a:t>L</a:t>
            </a:r>
            <a:r>
              <a:rPr lang="en-US" dirty="0"/>
              <a:t>oma Verde Ave.</a:t>
            </a:r>
          </a:p>
          <a:p>
            <a:r>
              <a:rPr lang="en-US" dirty="0"/>
              <a:t>MCT − </a:t>
            </a:r>
            <a:r>
              <a:rPr lang="en-US" b="1" u="sng" dirty="0"/>
              <a:t>M</a:t>
            </a:r>
            <a:r>
              <a:rPr lang="en-US" dirty="0"/>
              <a:t>eadow Dr. to </a:t>
            </a:r>
            <a:r>
              <a:rPr lang="en-US" b="1" u="sng" dirty="0"/>
              <a:t>C</a:t>
            </a:r>
            <a:r>
              <a:rPr lang="en-US" dirty="0"/>
              <a:t>harleston Rd </a:t>
            </a:r>
            <a:r>
              <a:rPr lang="en-US" b="1" u="sng" dirty="0"/>
              <a:t>T</a:t>
            </a:r>
            <a:r>
              <a:rPr lang="en-US" dirty="0"/>
              <a:t>rench; Alma St. not within trench (maintain connections between Meadow Dr. and Charleston Rd.)</a:t>
            </a:r>
          </a:p>
          <a:p>
            <a:r>
              <a:rPr lang="en-US" dirty="0"/>
              <a:t>MCX − Close </a:t>
            </a:r>
            <a:r>
              <a:rPr lang="en-US" b="1" u="sng" dirty="0"/>
              <a:t>M</a:t>
            </a:r>
            <a:r>
              <a:rPr lang="en-US" dirty="0"/>
              <a:t>eadow Dr. crossing; Railroad under roadway trench at </a:t>
            </a:r>
            <a:r>
              <a:rPr lang="en-US" b="1" u="sng" dirty="0"/>
              <a:t>C</a:t>
            </a:r>
            <a:r>
              <a:rPr lang="en-US" dirty="0"/>
              <a:t>harleston Rd.; Alma St not (</a:t>
            </a:r>
            <a:r>
              <a:rPr lang="en-US" b="1" u="sng" dirty="0"/>
              <a:t>X</a:t>
            </a:r>
            <a:r>
              <a:rPr lang="en-US" dirty="0"/>
              <a:t>) in trench (maintain connection b/w Meadow Dr. and Charleston Rd.)</a:t>
            </a:r>
          </a:p>
          <a:p>
            <a:r>
              <a:rPr lang="en-US" dirty="0"/>
              <a:t>MDH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roadway under railroad </a:t>
            </a:r>
            <a:r>
              <a:rPr lang="en-US" b="1" u="sng" dirty="0"/>
              <a:t>H</a:t>
            </a:r>
            <a:r>
              <a:rPr lang="en-US" dirty="0"/>
              <a:t>ybrid (maintain connection b/w Meadow Dr. &amp; Alma St.)</a:t>
            </a:r>
          </a:p>
          <a:p>
            <a:r>
              <a:rPr lang="en-US" dirty="0"/>
              <a:t>MDL − Close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crossing, build bike/</a:t>
            </a:r>
            <a:r>
              <a:rPr lang="en-US" dirty="0" err="1"/>
              <a:t>ped</a:t>
            </a:r>
            <a:r>
              <a:rPr lang="en-US" dirty="0"/>
              <a:t> crossing near </a:t>
            </a:r>
            <a:r>
              <a:rPr lang="en-US" b="1" u="sng" dirty="0"/>
              <a:t>L</a:t>
            </a:r>
            <a:r>
              <a:rPr lang="en-US" dirty="0"/>
              <a:t>oma Verde Ave. to connect to planned </a:t>
            </a:r>
            <a:r>
              <a:rPr lang="en-US" dirty="0" err="1"/>
              <a:t>Matadero</a:t>
            </a:r>
            <a:r>
              <a:rPr lang="en-US" dirty="0"/>
              <a:t> Ave. bike boulevard</a:t>
            </a:r>
          </a:p>
          <a:p>
            <a:r>
              <a:rPr lang="en-US" dirty="0"/>
              <a:t>MDN − </a:t>
            </a:r>
            <a:r>
              <a:rPr lang="en-US" b="1" u="sng" dirty="0"/>
              <a:t>M</a:t>
            </a:r>
            <a:r>
              <a:rPr lang="en-US" dirty="0"/>
              <a:t>eadow </a:t>
            </a:r>
            <a:r>
              <a:rPr lang="en-US" b="1" u="sng" dirty="0"/>
              <a:t>D</a:t>
            </a:r>
            <a:r>
              <a:rPr lang="en-US" dirty="0"/>
              <a:t>r.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</a:t>
            </a:r>
          </a:p>
          <a:p>
            <a:r>
              <a:rPr lang="en-US" dirty="0"/>
              <a:t>PAH − Continue proposed Menlo Park </a:t>
            </a:r>
            <a:r>
              <a:rPr lang="en-US" b="1" u="sng" dirty="0"/>
              <a:t>H</a:t>
            </a:r>
            <a:r>
              <a:rPr lang="en-US" dirty="0"/>
              <a:t>ybrid across San </a:t>
            </a:r>
            <a:r>
              <a:rPr lang="en-US" dirty="0" err="1"/>
              <a:t>Francisquito</a:t>
            </a:r>
            <a:r>
              <a:rPr lang="en-US" dirty="0"/>
              <a:t> Creek and </a:t>
            </a:r>
            <a:r>
              <a:rPr lang="en-US" b="1" u="sng" dirty="0"/>
              <a:t>P</a:t>
            </a:r>
            <a:r>
              <a:rPr lang="en-US" dirty="0"/>
              <a:t>alo </a:t>
            </a:r>
            <a:r>
              <a:rPr lang="en-US" b="1" u="sng" dirty="0"/>
              <a:t>A</a:t>
            </a:r>
            <a:r>
              <a:rPr lang="en-US" dirty="0"/>
              <a:t>lto Ave. on a viaduct structure</a:t>
            </a:r>
          </a:p>
          <a:p>
            <a:r>
              <a:rPr lang="en-US" dirty="0"/>
              <a:t>PAN − </a:t>
            </a:r>
            <a:r>
              <a:rPr lang="en-US" b="1" u="sng" dirty="0"/>
              <a:t>P</a:t>
            </a:r>
            <a:r>
              <a:rPr lang="en-US" dirty="0"/>
              <a:t>alo Alto </a:t>
            </a:r>
            <a:r>
              <a:rPr lang="en-US" b="1" u="sng" dirty="0"/>
              <a:t>A</a:t>
            </a:r>
            <a:r>
              <a:rPr lang="en-US" dirty="0"/>
              <a:t>ve. crossing with </a:t>
            </a:r>
            <a:r>
              <a:rPr lang="en-US" b="1" u="sng" dirty="0"/>
              <a:t>N</a:t>
            </a:r>
            <a:r>
              <a:rPr lang="en-US" dirty="0"/>
              <a:t>o grade separation; implement safety improvements (quad-gates and wayside horns) with the goal of making a quiet zone</a:t>
            </a:r>
          </a:p>
          <a:p>
            <a:r>
              <a:rPr lang="en-US" dirty="0"/>
              <a:t>PCE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build </a:t>
            </a:r>
            <a:r>
              <a:rPr lang="en-US" b="1" u="sng" dirty="0"/>
              <a:t>E</a:t>
            </a:r>
            <a:r>
              <a:rPr lang="en-US" dirty="0"/>
              <a:t>verett Ave. bike/</a:t>
            </a:r>
            <a:r>
              <a:rPr lang="en-US" dirty="0" err="1"/>
              <a:t>ped</a:t>
            </a:r>
            <a:r>
              <a:rPr lang="en-US" dirty="0"/>
              <a:t> undercrossing</a:t>
            </a:r>
          </a:p>
          <a:p>
            <a:r>
              <a:rPr lang="en-US" dirty="0"/>
              <a:t>PCU − </a:t>
            </a:r>
            <a:r>
              <a:rPr lang="en-US" b="1" u="sng" dirty="0"/>
              <a:t>P</a:t>
            </a:r>
            <a:r>
              <a:rPr lang="en-US" dirty="0"/>
              <a:t>alo Alto Ave. crossing </a:t>
            </a:r>
            <a:r>
              <a:rPr lang="en-US" b="1" u="sng" dirty="0"/>
              <a:t>C</a:t>
            </a:r>
            <a:r>
              <a:rPr lang="en-US" dirty="0"/>
              <a:t>losed; widen </a:t>
            </a:r>
            <a:r>
              <a:rPr lang="en-US" b="1" u="sng" dirty="0"/>
              <a:t>U</a:t>
            </a:r>
            <a:r>
              <a:rPr lang="en-US" dirty="0"/>
              <a:t>niversity Ave. roadway undercrossing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759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53B8B-FD37-B047-94BB-693B3F8C9250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5214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8747" y="468186"/>
            <a:ext cx="7221538" cy="4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0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52E3-2993-2542-83DA-6362DA09EF48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75C5-4952-1041-A1E4-A0132E717E9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545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1471-C52F-B942-AE6B-25C78431147E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9C07-B914-0440-B03C-7D702D6CCB5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454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FAA9-CD93-EE4D-A748-33E43C8D4CD3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AED5-9B6D-C64A-A5F2-A0A1E00C420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166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665E-2D76-374E-B597-62EB2E6B2951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3A57-D738-704B-B9D3-62BA3C03136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079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4771-3724-4541-8BB6-64959F8B3DA8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2652-B833-8D45-8133-443D001081D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463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B9257-BFB8-964F-8324-63EF83576145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F42D-7C9D-6A41-B7C7-11A98B035EE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243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1969-668D-DF4B-A62D-EF43712A169F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255D-0AB1-5742-9BBE-99E249D2F84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390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796F-CCBF-2240-92E3-CFB5F4CC2F70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A60A-A78F-4E4C-9529-19E7188479C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5256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C33A-6454-354E-9FAA-40933386EDB3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C689-40B9-6A4E-B7B6-CE5268AFDAD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27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175" y="457200"/>
            <a:ext cx="5230813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7" y="1295083"/>
            <a:ext cx="5243957" cy="41021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35" y="457200"/>
            <a:ext cx="6396101" cy="43891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04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29013" y="457200"/>
            <a:ext cx="5230812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707" y="1295083"/>
            <a:ext cx="5243957" cy="4102100"/>
          </a:xfrm>
        </p:spPr>
        <p:txBody>
          <a:bodyPr/>
          <a:lstStyle>
            <a:lvl1pPr marL="0" indent="0">
              <a:buFontTx/>
              <a:buNone/>
              <a:defRPr sz="18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800">
                <a:latin typeface="+mn-lt"/>
              </a:defRPr>
            </a:lvl3pPr>
            <a:lvl4pPr marL="1371600" indent="0">
              <a:buFontTx/>
              <a:buNone/>
              <a:defRPr sz="1800">
                <a:latin typeface="+mn-lt"/>
              </a:defRPr>
            </a:lvl4pPr>
            <a:lvl5pPr marL="1828800" indent="0">
              <a:buFontTx/>
              <a:buNone/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995" y="457200"/>
            <a:ext cx="6396101" cy="43891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3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3611" y="468186"/>
            <a:ext cx="7221538" cy="3913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Chart</a:t>
            </a:r>
          </a:p>
        </p:txBody>
      </p:sp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66236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72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3611" y="468186"/>
            <a:ext cx="7221538" cy="39135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Pie Chart</a:t>
            </a: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2486307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3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85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D7847-6654-634B-B8F3-C919E0733DF7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0A58-63B5-1344-B18A-F1D28BF1E0F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797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79B2-C245-ED43-8DCE-B6F1501697D5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A239-43DC-724C-9009-48BD7386A59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296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2875" y="541338"/>
            <a:ext cx="7221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875" y="1935163"/>
            <a:ext cx="72215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29" name="Date Placeholder 3"/>
          <p:cNvSpPr txBox="1">
            <a:spLocks/>
          </p:cNvSpPr>
          <p:nvPr/>
        </p:nvSpPr>
        <p:spPr bwMode="auto">
          <a:xfrm>
            <a:off x="8008938" y="6313488"/>
            <a:ext cx="903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200" b="1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961313" y="6326188"/>
            <a:ext cx="903287" cy="273050"/>
          </a:xfrm>
          <a:prstGeom prst="rect">
            <a:avLst/>
          </a:prstGeom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39880A7D-5A7C-994D-9016-06F391627A47}" type="slidenum">
              <a:rPr lang="en-US" altLang="x-none" sz="1400" smtClean="0">
                <a:solidFill>
                  <a:srgbClr val="898989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en-US" altLang="x-none" sz="14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99163"/>
            <a:ext cx="9144000" cy="858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1" name="Picture 4" descr="PA_logo_horiz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6154738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  <p:sldLayoutId id="2147483710" r:id="rId4"/>
    <p:sldLayoutId id="2147483724" r:id="rId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8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2550"/>
            <a:ext cx="82296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125" y="412750"/>
            <a:ext cx="332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0119" y="0"/>
            <a:ext cx="10696755" cy="601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90119" y="1930400"/>
            <a:ext cx="10696755" cy="12777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99461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Connecting Palo Alto: Rail Program</a:t>
            </a:r>
            <a:br>
              <a:rPr lang="en-US" altLang="en-US" sz="3600" dirty="0">
                <a:solidFill>
                  <a:srgbClr val="6B9A2F"/>
                </a:solidFill>
                <a:latin typeface="Arial" charset="0"/>
              </a:rPr>
            </a:b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Master List of Ideas – Initial Screening</a:t>
            </a:r>
            <a:endParaRPr lang="en-US" altLang="en-US" sz="2000" dirty="0">
              <a:solidFill>
                <a:srgbClr val="6B9A2F"/>
              </a:solidFill>
              <a:latin typeface="Arial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652653" y="6086067"/>
            <a:ext cx="341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City Council Rail Committee</a:t>
            </a:r>
          </a:p>
          <a:p>
            <a:pPr algn="r"/>
            <a:r>
              <a:rPr lang="en-US" dirty="0"/>
              <a:t>April 18, 2018</a:t>
            </a:r>
          </a:p>
        </p:txBody>
      </p:sp>
    </p:spTree>
    <p:extLst>
      <p:ext uri="{BB962C8B-B14F-4D97-AF65-F5344CB8AC3E}">
        <p14:creationId xmlns:p14="http://schemas.microsoft.com/office/powerpoint/2010/main" val="284972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Results of Initial Screening = 16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3850"/>
              </p:ext>
            </p:extLst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 Committee Feedback (March 21, 2018)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747" y="1266825"/>
            <a:ext cx="8459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Council Member Fine moved, seconded by Council Member Scharff to recommend to the City Council to ask Staff to consider these points going forward:</a:t>
            </a:r>
          </a:p>
          <a:p>
            <a:pPr lvl="1"/>
            <a:r>
              <a:rPr lang="en-US" dirty="0">
                <a:latin typeface="+mn-lt"/>
              </a:rPr>
              <a:t>1) To consider the clarity of freight issues;</a:t>
            </a:r>
          </a:p>
          <a:p>
            <a:pPr lvl="1"/>
            <a:r>
              <a:rPr lang="en-US" dirty="0">
                <a:latin typeface="+mn-lt"/>
              </a:rPr>
              <a:t>2) Property takings;</a:t>
            </a:r>
          </a:p>
          <a:p>
            <a:pPr lvl="1"/>
            <a:r>
              <a:rPr lang="en-US" dirty="0">
                <a:latin typeface="+mn-lt"/>
              </a:rPr>
              <a:t>3) Separation of bike and pedestrian issues; and</a:t>
            </a:r>
          </a:p>
          <a:p>
            <a:pPr lvl="1"/>
            <a:r>
              <a:rPr lang="en-US" dirty="0">
                <a:latin typeface="+mn-lt"/>
              </a:rPr>
              <a:t>4) The station plans or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Other issues needing more clarity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Circulation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1% vs. 2% grade allowance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Visuals of what the ideas look like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Funding feasibility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Initial Screening of 34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Discuss further on April 18 and make a motion to recommend 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Combine some of the discreet ideas and include a list of improvement options</a:t>
            </a:r>
          </a:p>
        </p:txBody>
      </p:sp>
    </p:spTree>
    <p:extLst>
      <p:ext uri="{BB962C8B-B14F-4D97-AF65-F5344CB8AC3E}">
        <p14:creationId xmlns:p14="http://schemas.microsoft.com/office/powerpoint/2010/main" val="124511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7" y="468186"/>
            <a:ext cx="8456170" cy="409638"/>
          </a:xfrm>
        </p:spPr>
        <p:txBody>
          <a:bodyPr/>
          <a:lstStyle/>
          <a:p>
            <a:r>
              <a:rPr lang="en-US" dirty="0"/>
              <a:t>Technical Advisory Committee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17750F-7F6D-4FAF-AB50-0B9C167BFBB4}"/>
              </a:ext>
            </a:extLst>
          </p:cNvPr>
          <p:cNvSpPr txBox="1"/>
          <p:nvPr/>
        </p:nvSpPr>
        <p:spPr>
          <a:xfrm>
            <a:off x="388747" y="1266824"/>
            <a:ext cx="8459978" cy="47474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The breadth of ideas being explored is good and provides a robust level of analysis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/>
              <a:ea typeface="Verdan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Traffic analysis would be helpful, especially for closures</a:t>
            </a:r>
            <a:endParaRPr lang="en-US" dirty="0"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/>
              <a:ea typeface="Verdan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No build options may not be realistic or feasible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The impact of high speed rail could be significant</a:t>
            </a:r>
            <a:endParaRPr lang="en-US" dirty="0">
              <a:ea typeface="Verdana"/>
              <a:cs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No build options were not considered for Measure B funding</a:t>
            </a:r>
            <a:endParaRPr lang="en-US" dirty="0">
              <a:ea typeface="Verdana"/>
              <a:cs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/>
              <a:ea typeface="Verdan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Pedestrian and Bicycle Crossings</a:t>
            </a:r>
            <a:endParaRPr lang="en-US" dirty="0">
              <a:ea typeface="Verdana"/>
              <a:cs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Plans should consider the wider impact on the network. </a:t>
            </a:r>
            <a:endParaRPr lang="en-US" dirty="0">
              <a:ea typeface="Verdana"/>
              <a:cs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The most important attribute to the city bike/ped network is the distance between crossings of the rail corridor. 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/>
              <a:ea typeface="Verdan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Do grade separation options help with other problems?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latin typeface="Calibri"/>
              <a:ea typeface="Verdan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Calibri"/>
              </a:rPr>
              <a:t>Public Safety Response Times - need to factor into decisions, especially with regards to 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/>
              <a:ea typeface="Verdan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Verdana"/>
                <a:cs typeface="Verdana"/>
              </a:rPr>
              <a:t>Detailed Right of Way Impacts are not available until a full analysis is conducted</a:t>
            </a:r>
            <a:endParaRPr lang="en-US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210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ED50-2921-466F-9ED1-8FA678F2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537525"/>
            <a:ext cx="8848436" cy="869355"/>
          </a:xfrm>
        </p:spPr>
        <p:txBody>
          <a:bodyPr/>
          <a:lstStyle/>
          <a:p>
            <a:r>
              <a:rPr lang="en-US" sz="2200" dirty="0"/>
              <a:t>Summary of Response of the At-Grade Intersections to Change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7A1287-257B-486E-AAE3-D9D8580DFA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7700" y="1235664"/>
          <a:ext cx="7986712" cy="4684842"/>
        </p:xfrm>
        <a:graphic>
          <a:graphicData uri="http://schemas.openxmlformats.org/drawingml/2006/table">
            <a:tbl>
              <a:tblPr firstRow="1" firstCol="1" bandRow="1"/>
              <a:tblGrid>
                <a:gridCol w="1996678">
                  <a:extLst>
                    <a:ext uri="{9D8B030D-6E8A-4147-A177-3AD203B41FA5}">
                      <a16:colId xmlns:a16="http://schemas.microsoft.com/office/drawing/2014/main" val="4187674252"/>
                    </a:ext>
                  </a:extLst>
                </a:gridCol>
                <a:gridCol w="1996678">
                  <a:extLst>
                    <a:ext uri="{9D8B030D-6E8A-4147-A177-3AD203B41FA5}">
                      <a16:colId xmlns:a16="http://schemas.microsoft.com/office/drawing/2014/main" val="1701518820"/>
                    </a:ext>
                  </a:extLst>
                </a:gridCol>
                <a:gridCol w="1996678">
                  <a:extLst>
                    <a:ext uri="{9D8B030D-6E8A-4147-A177-3AD203B41FA5}">
                      <a16:colId xmlns:a16="http://schemas.microsoft.com/office/drawing/2014/main" val="2577399031"/>
                    </a:ext>
                  </a:extLst>
                </a:gridCol>
                <a:gridCol w="1996678">
                  <a:extLst>
                    <a:ext uri="{9D8B030D-6E8A-4147-A177-3AD203B41FA5}">
                      <a16:colId xmlns:a16="http://schemas.microsoft.com/office/drawing/2014/main" val="3806692362"/>
                    </a:ext>
                  </a:extLst>
                </a:gridCol>
              </a:tblGrid>
              <a:tr h="7316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i="0" baseline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 </a:t>
                      </a:r>
                      <a:endParaRPr lang="en-US" sz="1300" i="1" baseline="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i="0" baseline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Remain</a:t>
                      </a:r>
                      <a:br>
                        <a:rPr lang="en-US" sz="1300" b="1" i="0" baseline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</a:br>
                      <a:r>
                        <a:rPr lang="en-US" sz="1300" b="1" i="0" baseline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at-grade</a:t>
                      </a:r>
                      <a:endParaRPr lang="en-US" sz="1300" i="1" baseline="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i="0" baseline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Closed</a:t>
                      </a:r>
                      <a:endParaRPr lang="en-US" sz="1300" i="1" baseline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i="0" baseline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Grade-separated</a:t>
                      </a:r>
                      <a:endParaRPr lang="en-US" sz="1300" i="1" baseline="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6978"/>
                  </a:ext>
                </a:extLst>
              </a:tr>
              <a:tr h="783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Palo Alto Ave </a:t>
                      </a:r>
                      <a:r>
                        <a:rPr lang="en-US" sz="1300" b="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/ </a:t>
                      </a:r>
                      <a:r>
                        <a:rPr lang="en-US" sz="1300" b="0" i="0" kern="120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Alma</a:t>
                      </a:r>
                      <a:r>
                        <a:rPr lang="en-US" sz="1300" b="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 </a:t>
                      </a: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St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Little effect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Sheds small amount of traffic to Ravenswood Ave and University Ave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Significantly increases traffic flows. (</a:t>
                      </a:r>
                      <a:r>
                        <a:rPr lang="en-US" sz="1300" i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~</a:t>
                      </a: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30%)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201829"/>
                  </a:ext>
                </a:extLst>
              </a:tr>
              <a:tr h="11718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Churchill Ave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Little effect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Considerable diversion to Embarcadero Rd, which if widened could operate satisfactorily.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It is suspected that there would be little effect on other grade crossings, if other separations implemented.  Could attract small amounts of traffic.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33695"/>
                  </a:ext>
                </a:extLst>
              </a:tr>
              <a:tr h="781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E/W Meadow Drive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As traffic grows, will shed to Oregon Expressway and Charleston Rd (if grade separated)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Some diversion to Charleston Road; significant if Charleston is grade-separated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Significantly increases traffic flows (</a:t>
                      </a:r>
                      <a:r>
                        <a:rPr lang="en-US" sz="1300" i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~</a:t>
                      </a: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50%)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721914"/>
                  </a:ext>
                </a:extLst>
              </a:tr>
              <a:tr h="781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Charleston Rd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As traffic grows, will shed to San Antonio Road</a:t>
                      </a:r>
                      <a:endParaRPr lang="en-US" sz="1300" i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Not tested but likely to either shed significant traffic to San Antonio Road or reduce traffic overall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i="0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Latha" panose="020B0604020202020204" pitchFamily="34" charset="0"/>
                        </a:rPr>
                        <a:t>Significant increases to traffic flows (50+%).  Some diverts from San Antonio Rd.</a:t>
                      </a:r>
                      <a:endParaRPr lang="en-US" sz="1300" i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90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3BE50A0-E1E5-4543-90B5-948E1E98B340}"/>
              </a:ext>
            </a:extLst>
          </p:cNvPr>
          <p:cNvSpPr txBox="1"/>
          <p:nvPr/>
        </p:nvSpPr>
        <p:spPr>
          <a:xfrm>
            <a:off x="838200" y="1632780"/>
            <a:ext cx="965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4546A"/>
                </a:solidFill>
                <a:latin typeface="Arial" panose="020B0604020202020204" pitchFamily="34" charset="0"/>
                <a:cs typeface="Latha" panose="020B0604020202020204" pitchFamily="34" charset="0"/>
              </a:rPr>
              <a:t>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6A94A-356D-4D5A-9CC7-710FCE18F90B}"/>
              </a:ext>
            </a:extLst>
          </p:cNvPr>
          <p:cNvSpPr txBox="1"/>
          <p:nvPr/>
        </p:nvSpPr>
        <p:spPr>
          <a:xfrm>
            <a:off x="1612900" y="1286264"/>
            <a:ext cx="965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44546A"/>
                </a:solidFill>
                <a:latin typeface="Arial" panose="020B0604020202020204" pitchFamily="34" charset="0"/>
                <a:cs typeface="Latha" panose="020B0604020202020204" pitchFamily="34" charset="0"/>
              </a:rPr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52983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Results of Initial Screening = 16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- Keep No Builds?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8675" y="3291511"/>
            <a:ext cx="1666875" cy="584565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4071" y="3291511"/>
            <a:ext cx="1666875" cy="584565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25004" y="3292488"/>
            <a:ext cx="1666875" cy="584565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Speech Bubble: Rectangle with Corners Rounded 24"/>
          <p:cNvSpPr/>
          <p:nvPr/>
        </p:nvSpPr>
        <p:spPr>
          <a:xfrm flipH="1">
            <a:off x="2673059" y="4370521"/>
            <a:ext cx="2695573" cy="1192188"/>
          </a:xfrm>
          <a:prstGeom prst="wedgeRoundRectCallout">
            <a:avLst>
              <a:gd name="adj1" fmla="val -29349"/>
              <a:gd name="adj2" fmla="val -91929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 Build Options may not be realistic or feasible, but CEQA requires them to be considered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9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sz="2500" dirty="0"/>
              <a:t>Options for Initial Screening – Remove Unnecessary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peech Bubble: Rectangle with Corners Rounded 25"/>
          <p:cNvSpPr/>
          <p:nvPr/>
        </p:nvSpPr>
        <p:spPr>
          <a:xfrm flipH="1">
            <a:off x="5499239" y="4818593"/>
            <a:ext cx="3206610" cy="823443"/>
          </a:xfrm>
          <a:prstGeom prst="wedgeRoundRectCallout">
            <a:avLst>
              <a:gd name="adj1" fmla="val -30860"/>
              <a:gd name="adj2" fmla="val -122862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compared to MCT. A 2% grade is still required south of Charleston Rd.</a:t>
            </a:r>
          </a:p>
        </p:txBody>
      </p:sp>
    </p:spTree>
    <p:extLst>
      <p:ext uri="{BB962C8B-B14F-4D97-AF65-F5344CB8AC3E}">
        <p14:creationId xmlns:p14="http://schemas.microsoft.com/office/powerpoint/2010/main" val="426046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– Combine Adjacent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Speech Bubble: Rectangle with Corners Rounded 29"/>
          <p:cNvSpPr/>
          <p:nvPr/>
        </p:nvSpPr>
        <p:spPr>
          <a:xfrm flipH="1">
            <a:off x="3298015" y="4610428"/>
            <a:ext cx="2712260" cy="1052369"/>
          </a:xfrm>
          <a:prstGeom prst="wedgeRoundRectCallout">
            <a:avLst>
              <a:gd name="adj1" fmla="val -52652"/>
              <a:gd name="adj2" fmla="val -176263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when compared to hybrid option that includes both Meadow Dr. and Charleston Rd.</a:t>
            </a:r>
          </a:p>
        </p:txBody>
      </p:sp>
      <p:sp>
        <p:nvSpPr>
          <p:cNvPr id="31" name="Speech Bubble: Rectangle with Corners Rounded 30"/>
          <p:cNvSpPr/>
          <p:nvPr/>
        </p:nvSpPr>
        <p:spPr>
          <a:xfrm flipH="1">
            <a:off x="6088969" y="4610428"/>
            <a:ext cx="2712260" cy="1052369"/>
          </a:xfrm>
          <a:prstGeom prst="wedgeRoundRectCallout">
            <a:avLst>
              <a:gd name="adj1" fmla="val -27367"/>
              <a:gd name="adj2" fmla="val -185314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when compared to hybrid option that includes both Meadow Dr. and Charleston Rd.</a:t>
            </a:r>
          </a:p>
        </p:txBody>
      </p:sp>
      <p:sp>
        <p:nvSpPr>
          <p:cNvPr id="32" name="Speech Bubble: Rectangle with Corners Rounded 31"/>
          <p:cNvSpPr/>
          <p:nvPr/>
        </p:nvSpPr>
        <p:spPr>
          <a:xfrm flipH="1">
            <a:off x="7121185" y="1509279"/>
            <a:ext cx="1918041" cy="965260"/>
          </a:xfrm>
          <a:prstGeom prst="wedgeRoundRectCallout">
            <a:avLst>
              <a:gd name="adj1" fmla="val 64308"/>
              <a:gd name="adj2" fmla="val -18019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No design benefit to closing Meadow without addressing Charleston Rd.</a:t>
            </a:r>
          </a:p>
        </p:txBody>
      </p:sp>
    </p:spTree>
    <p:extLst>
      <p:ext uri="{BB962C8B-B14F-4D97-AF65-F5344CB8AC3E}">
        <p14:creationId xmlns:p14="http://schemas.microsoft.com/office/powerpoint/2010/main" val="46862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– Merge Overlapping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14561" y="2319054"/>
            <a:ext cx="3400841" cy="707267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peech Bubble: Rectangle with Corners Rounded 33"/>
          <p:cNvSpPr/>
          <p:nvPr/>
        </p:nvSpPr>
        <p:spPr>
          <a:xfrm flipH="1">
            <a:off x="4700335" y="4630135"/>
            <a:ext cx="3186363" cy="845231"/>
          </a:xfrm>
          <a:prstGeom prst="wedgeRoundRectCallout">
            <a:avLst>
              <a:gd name="adj1" fmla="val -31892"/>
              <a:gd name="adj2" fmla="val -234286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Merge MCH with MCL - No design benefit compared to MCL</a:t>
            </a:r>
          </a:p>
        </p:txBody>
      </p:sp>
    </p:spTree>
    <p:extLst>
      <p:ext uri="{BB962C8B-B14F-4D97-AF65-F5344CB8AC3E}">
        <p14:creationId xmlns:p14="http://schemas.microsoft.com/office/powerpoint/2010/main" val="71861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/>
              <a:t>Options for Initial Screening – Combine Similar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14561" y="2319054"/>
            <a:ext cx="3400841" cy="707267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Speech Bubble: Rectangle with Corners Rounded 29"/>
          <p:cNvSpPr/>
          <p:nvPr/>
        </p:nvSpPr>
        <p:spPr>
          <a:xfrm flipH="1">
            <a:off x="1550785" y="4424361"/>
            <a:ext cx="2381918" cy="1119684"/>
          </a:xfrm>
          <a:prstGeom prst="wedgeRoundRectCallout">
            <a:avLst>
              <a:gd name="adj1" fmla="val -24860"/>
              <a:gd name="adj2" fmla="val -218412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Combine PCE and PCU into PCX, with a list of possible improvement options to choose from</a:t>
            </a:r>
          </a:p>
        </p:txBody>
      </p:sp>
      <p:sp>
        <p:nvSpPr>
          <p:cNvPr id="31" name="Oval 30"/>
          <p:cNvSpPr/>
          <p:nvPr/>
        </p:nvSpPr>
        <p:spPr>
          <a:xfrm>
            <a:off x="2284055" y="1448296"/>
            <a:ext cx="1618868" cy="1060064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32703" y="1446361"/>
            <a:ext cx="1618868" cy="1060064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Speech Bubble: Rectangle with Corners Rounded 34"/>
          <p:cNvSpPr/>
          <p:nvPr/>
        </p:nvSpPr>
        <p:spPr>
          <a:xfrm flipH="1">
            <a:off x="4018070" y="4438288"/>
            <a:ext cx="2381918" cy="1119684"/>
          </a:xfrm>
          <a:prstGeom prst="wedgeRoundRectCallout">
            <a:avLst>
              <a:gd name="adj1" fmla="val 18728"/>
              <a:gd name="adj2" fmla="val -220964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Combine CAE and CAS into CAX, with a list of possible improvement options to choose from</a:t>
            </a:r>
          </a:p>
        </p:txBody>
      </p:sp>
      <p:sp>
        <p:nvSpPr>
          <p:cNvPr id="34" name="Multiply 18"/>
          <p:cNvSpPr/>
          <p:nvPr/>
        </p:nvSpPr>
        <p:spPr>
          <a:xfrm>
            <a:off x="7278024" y="2539340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68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11550" y="457200"/>
            <a:ext cx="5230813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9562" y="425031"/>
            <a:ext cx="812467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Potential Changes to Existing Crossings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2500" y="1371600"/>
            <a:ext cx="486511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SzPct val="80000"/>
              <a:defRPr/>
            </a:pPr>
            <a:endParaRPr lang="en-US" altLang="en-US" sz="2000" dirty="0">
              <a:latin typeface="+mn-lt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642839" y="1064864"/>
            <a:ext cx="3914078" cy="1438507"/>
          </a:xfrm>
          <a:prstGeom prst="roundRect">
            <a:avLst/>
          </a:prstGeom>
          <a:solidFill>
            <a:srgbClr val="6B9A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/>
              <a:t>INTERSECTIONS</a:t>
            </a:r>
          </a:p>
          <a:p>
            <a:pPr algn="ctr"/>
            <a:r>
              <a:rPr lang="en-US" sz="2400" dirty="0"/>
              <a:t>Charleston		Meadow</a:t>
            </a:r>
          </a:p>
          <a:p>
            <a:pPr algn="ctr"/>
            <a:r>
              <a:rPr lang="en-US" sz="2400" dirty="0"/>
              <a:t>Churchill		Palo Alto</a:t>
            </a: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160613" y="5429356"/>
            <a:ext cx="2263698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22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Closed to Vehicles Only; Pedestrians &amp; Bicycles OK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2500434" y="5429356"/>
            <a:ext cx="1283484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22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Closed to All Traffic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3904549" y="5429356"/>
            <a:ext cx="1203551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Independent of Alma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207620" y="5429356"/>
            <a:ext cx="987629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Connects to Alma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2869229" y="2885767"/>
            <a:ext cx="3359473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Road Under Rail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Road Over Rail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Hybrids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541509" y="2885768"/>
            <a:ext cx="1255821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522B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Closure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12289" y="2885767"/>
            <a:ext cx="1258600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B9A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No Build / Do Nothing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305885" y="2885768"/>
            <a:ext cx="1303107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B9A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Rail Under Road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75401" y="2517302"/>
            <a:ext cx="2037680" cy="3479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599376" y="2516962"/>
            <a:ext cx="849713" cy="359281"/>
          </a:xfrm>
          <a:prstGeom prst="line">
            <a:avLst/>
          </a:prstGeom>
          <a:ln>
            <a:solidFill>
              <a:srgbClr val="522B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125951" y="2514950"/>
            <a:ext cx="205132" cy="370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2180" y="2503371"/>
            <a:ext cx="217348" cy="3823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0" name="Straight Connector 25599"/>
          <p:cNvCxnSpPr/>
          <p:nvPr/>
        </p:nvCxnSpPr>
        <p:spPr>
          <a:xfrm>
            <a:off x="5925058" y="2493846"/>
            <a:ext cx="542649" cy="3888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602" name="Straight Arrow Connector 25601"/>
          <p:cNvCxnSpPr>
            <a:endCxn id="7" idx="0"/>
          </p:cNvCxnSpPr>
          <p:nvPr/>
        </p:nvCxnSpPr>
        <p:spPr>
          <a:xfrm flipH="1">
            <a:off x="1292462" y="4989509"/>
            <a:ext cx="620927" cy="439847"/>
          </a:xfrm>
          <a:prstGeom prst="straightConnector1">
            <a:avLst/>
          </a:prstGeom>
          <a:ln>
            <a:solidFill>
              <a:srgbClr val="522BB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6" name="Straight Arrow Connector 25605"/>
          <p:cNvCxnSpPr>
            <a:endCxn id="13" idx="0"/>
          </p:cNvCxnSpPr>
          <p:nvPr/>
        </p:nvCxnSpPr>
        <p:spPr>
          <a:xfrm>
            <a:off x="2390380" y="4994708"/>
            <a:ext cx="751796" cy="434648"/>
          </a:xfrm>
          <a:prstGeom prst="straightConnector1">
            <a:avLst/>
          </a:prstGeom>
          <a:ln>
            <a:solidFill>
              <a:srgbClr val="522BB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08" name="Straight Arrow Connector 25607"/>
          <p:cNvCxnSpPr/>
          <p:nvPr/>
        </p:nvCxnSpPr>
        <p:spPr>
          <a:xfrm flipH="1">
            <a:off x="4308781" y="4996205"/>
            <a:ext cx="266238" cy="426453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13" name="Straight Arrow Connector 25612"/>
          <p:cNvCxnSpPr/>
          <p:nvPr/>
        </p:nvCxnSpPr>
        <p:spPr>
          <a:xfrm>
            <a:off x="4967250" y="5002904"/>
            <a:ext cx="814039" cy="426452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3205FC86-88E2-4F48-A1E6-14B34D146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7" y="3107756"/>
            <a:ext cx="1005840" cy="1005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6E0864-E46F-4ADF-9B7C-0358FCD07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30" y="3153476"/>
            <a:ext cx="914400" cy="914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DDFA742-5D75-4614-B4A1-032CF8592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80" y="2994796"/>
            <a:ext cx="777240" cy="7772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D15FFC-84D4-4C22-A48F-439E8EB26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48" y="3153476"/>
            <a:ext cx="914400" cy="91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048D950-9BA8-4349-A426-50EF4EA78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70" y="3153476"/>
            <a:ext cx="912372" cy="9144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226353" y="2514950"/>
            <a:ext cx="2099418" cy="3641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Rectangle: Rounded Corners 33"/>
          <p:cNvSpPr/>
          <p:nvPr/>
        </p:nvSpPr>
        <p:spPr>
          <a:xfrm>
            <a:off x="7675815" y="2885768"/>
            <a:ext cx="1299911" cy="210312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6B9A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Rail Over Road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FB778C9-07EE-49F2-BD08-49BB34118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020" y="3153476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0068" y="3153476"/>
            <a:ext cx="914400" cy="914400"/>
          </a:xfrm>
          <a:prstGeom prst="rect">
            <a:avLst/>
          </a:prstGeom>
        </p:spPr>
      </p:pic>
      <p:sp>
        <p:nvSpPr>
          <p:cNvPr id="32" name="Rectangle: Rounded Corners 13"/>
          <p:cNvSpPr/>
          <p:nvPr/>
        </p:nvSpPr>
        <p:spPr>
          <a:xfrm>
            <a:off x="6347649" y="5422658"/>
            <a:ext cx="1203551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Alma Below Grade</a:t>
            </a:r>
          </a:p>
        </p:txBody>
      </p:sp>
      <p:sp>
        <p:nvSpPr>
          <p:cNvPr id="33" name="Rectangle: Rounded Corners 14"/>
          <p:cNvSpPr/>
          <p:nvPr/>
        </p:nvSpPr>
        <p:spPr>
          <a:xfrm>
            <a:off x="7650720" y="5422658"/>
            <a:ext cx="987629" cy="60216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3E7D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Alma at Grade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751881" y="4989507"/>
            <a:ext cx="266238" cy="426453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410350" y="4996206"/>
            <a:ext cx="814039" cy="426452"/>
          </a:xfrm>
          <a:prstGeom prst="straightConnector1">
            <a:avLst/>
          </a:prstGeom>
          <a:ln>
            <a:solidFill>
              <a:srgbClr val="3E7D9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5875" y="3810120"/>
            <a:ext cx="780851" cy="7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Options for Initial Screening – Add TAC Suggestion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0921" y="974724"/>
          <a:ext cx="8842159" cy="514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40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9883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93634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Everett Bike/Ped (PCE)</a:t>
                      </a: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Widen University (PCU)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Widen Embarcadero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Closed, Seale Bike/Ped (CAS)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Closed, Loma Verde Bike/Ped (MDL)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               Meadow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+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Hybrid,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Loma Verde                    Charleston</a:t>
                      </a:r>
                    </a:p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Bike/Ped (MCL)           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Hybrid (MDH)</a:t>
                      </a: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4942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             Meadow Dr Closed, </a:t>
                      </a:r>
                      <a:endParaRPr lang="en-US" sz="1050" b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                             Charleston Trench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013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1637784"/>
            <a:ext cx="274320" cy="274320"/>
          </a:xfrm>
          <a:prstGeom prst="rect">
            <a:avLst/>
          </a:prstGeom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066197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044" y="3445582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60" y="2753315"/>
            <a:ext cx="274320" cy="274320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06619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1637784"/>
            <a:ext cx="274320" cy="274320"/>
          </a:xfrm>
          <a:prstGeom prst="rect">
            <a:avLst/>
          </a:prstGeom>
        </p:spPr>
      </p:pic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1821774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3" y="2753315"/>
            <a:ext cx="274320" cy="274320"/>
          </a:xfrm>
          <a:prstGeom prst="rect">
            <a:avLst/>
          </a:prstGeom>
        </p:spPr>
      </p:pic>
      <p:pic>
        <p:nvPicPr>
          <p:cNvPr id="14" name="Picture 13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3027131"/>
            <a:ext cx="274320" cy="274320"/>
          </a:xfrm>
          <a:prstGeom prst="rect">
            <a:avLst/>
          </a:prstGeom>
        </p:spPr>
      </p:pic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027131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393" y="3445582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4969" y="3445582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2555489"/>
            <a:ext cx="274320" cy="274320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93" y="2555489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09" y="3937545"/>
            <a:ext cx="274320" cy="274320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37" y="3937545"/>
            <a:ext cx="274320" cy="2743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52112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37717" y="3292969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213" y="3291245"/>
            <a:ext cx="1666875" cy="584565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ultiply 18"/>
          <p:cNvSpPr/>
          <p:nvPr/>
        </p:nvSpPr>
        <p:spPr>
          <a:xfrm>
            <a:off x="7387007" y="389987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18"/>
          <p:cNvSpPr/>
          <p:nvPr/>
        </p:nvSpPr>
        <p:spPr>
          <a:xfrm>
            <a:off x="5762025" y="2995834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18"/>
          <p:cNvSpPr/>
          <p:nvPr/>
        </p:nvSpPr>
        <p:spPr>
          <a:xfrm>
            <a:off x="7445099" y="2975546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Multiply 18"/>
          <p:cNvSpPr/>
          <p:nvPr/>
        </p:nvSpPr>
        <p:spPr>
          <a:xfrm>
            <a:off x="5763303" y="1745901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14561" y="2319054"/>
            <a:ext cx="3400841" cy="707267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4055" y="1448296"/>
            <a:ext cx="1618868" cy="1060064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32703" y="1446361"/>
            <a:ext cx="1618868" cy="1060064"/>
          </a:xfrm>
          <a:prstGeom prst="ellipse">
            <a:avLst/>
          </a:prstGeom>
          <a:noFill/>
          <a:ln w="28575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peech Bubble: Rectangle with Corners Rounded 33"/>
          <p:cNvSpPr/>
          <p:nvPr/>
        </p:nvSpPr>
        <p:spPr>
          <a:xfrm flipH="1">
            <a:off x="5628656" y="4456416"/>
            <a:ext cx="2381918" cy="1320311"/>
          </a:xfrm>
          <a:prstGeom prst="wedgeRoundRectCallout">
            <a:avLst>
              <a:gd name="adj1" fmla="val 15929"/>
              <a:gd name="adj2" fmla="val -158915"/>
              <a:gd name="adj3" fmla="val 16667"/>
            </a:avLst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91440" bIns="182880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Caltrain recommends exploring both a Road over Rail Hybrid as well as a Road under Rail Hybrid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2697" y="1808900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88267" y="1796033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CAX</a:t>
            </a:r>
          </a:p>
        </p:txBody>
      </p:sp>
      <p:sp>
        <p:nvSpPr>
          <p:cNvPr id="38" name="Oval 37"/>
          <p:cNvSpPr/>
          <p:nvPr/>
        </p:nvSpPr>
        <p:spPr>
          <a:xfrm>
            <a:off x="5607068" y="2373145"/>
            <a:ext cx="1667075" cy="650530"/>
          </a:xfrm>
          <a:prstGeom prst="ellipse">
            <a:avLst/>
          </a:prstGeom>
          <a:noFill/>
          <a:ln w="28575">
            <a:solidFill>
              <a:schemeClr val="accent2"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Multiply 18"/>
          <p:cNvSpPr/>
          <p:nvPr/>
        </p:nvSpPr>
        <p:spPr>
          <a:xfrm>
            <a:off x="7278024" y="2539340"/>
            <a:ext cx="1419411" cy="304796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157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421879" cy="409638"/>
          </a:xfrm>
        </p:spPr>
        <p:txBody>
          <a:bodyPr/>
          <a:lstStyle/>
          <a:p>
            <a:r>
              <a:rPr lang="en-US" dirty="0"/>
              <a:t>Selecting All Options = 10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43612"/>
              </p:ext>
            </p:extLst>
          </p:nvPr>
        </p:nvGraphicFramePr>
        <p:xfrm>
          <a:off x="156410" y="983288"/>
          <a:ext cx="8795087" cy="514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884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775731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684618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5462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16,200 (+ 550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9,200 (+ 1,020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2017 ADT (vehicles/day) = 8,900 (+ 900 bikes)</a:t>
                      </a: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ADT (vehicles/day) = 17,900 (+ 240 bikes)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6148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 Closed, Add Improvements (PCX)</a:t>
                      </a:r>
                      <a:endParaRPr 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losed, Add Improvements (CAX)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over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Over Rail Hybrid, Loma Verde Bike/Ped (MCR)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58769"/>
                  </a:ext>
                </a:extLst>
              </a:tr>
              <a:tr h="5511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1050" b="1" dirty="0">
                        <a:solidFill>
                          <a:schemeClr val="accent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Meadow + Charleston Road Under Rail Hybrid, Loma Verde Bike/Ped (MCL)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50" dirty="0"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(PAN)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1050" b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(CAN)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Meadow Dr No Build, Safety Upgrades (MDN)</a:t>
                      </a:r>
                      <a:endParaRPr lang="en-US" sz="105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lang="en-US" sz="105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 </a:t>
                      </a:r>
                      <a:r>
                        <a:rPr lang="en-US" sz="1050" b="1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80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 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62" y="1721338"/>
            <a:ext cx="274320" cy="274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115" y="3392551"/>
            <a:ext cx="301752" cy="301752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59" y="2848628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39" y="1721338"/>
            <a:ext cx="274320" cy="274320"/>
          </a:xfrm>
          <a:prstGeom prst="rect">
            <a:avLst/>
          </a:prstGeom>
        </p:spPr>
      </p:pic>
      <p:pic>
        <p:nvPicPr>
          <p:cNvPr id="13" name="Picture 12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08" y="2848628"/>
            <a:ext cx="274320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7754" y="3404580"/>
            <a:ext cx="301752" cy="301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141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222" y="3392551"/>
            <a:ext cx="301752" cy="30175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23" y="2860657"/>
            <a:ext cx="274320" cy="274320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1" y="3933349"/>
            <a:ext cx="274320" cy="274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356" y="2318248"/>
            <a:ext cx="27462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0119" y="0"/>
            <a:ext cx="10696755" cy="6016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90119" y="1930400"/>
            <a:ext cx="10696755" cy="12777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999461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Connecting Palo Alto: Rail Program</a:t>
            </a:r>
            <a:br>
              <a:rPr lang="en-US" altLang="en-US" sz="3600" dirty="0">
                <a:solidFill>
                  <a:srgbClr val="6B9A2F"/>
                </a:solidFill>
                <a:latin typeface="Arial" charset="0"/>
              </a:rPr>
            </a:br>
            <a:r>
              <a:rPr lang="en-US" altLang="en-US" sz="3600" dirty="0">
                <a:solidFill>
                  <a:srgbClr val="6B9A2F"/>
                </a:solidFill>
                <a:latin typeface="Arial" charset="0"/>
              </a:rPr>
              <a:t>Master List of Ideas – Initial Screening</a:t>
            </a:r>
            <a:endParaRPr lang="en-US" altLang="en-US" sz="2000" dirty="0">
              <a:solidFill>
                <a:srgbClr val="6B9A2F"/>
              </a:solidFill>
              <a:latin typeface="Arial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652653" y="6086067"/>
            <a:ext cx="341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City Council Rail Committee</a:t>
            </a:r>
          </a:p>
          <a:p>
            <a:pPr algn="r"/>
            <a:r>
              <a:rPr lang="en-US" dirty="0"/>
              <a:t>April 18, 2018</a:t>
            </a:r>
          </a:p>
        </p:txBody>
      </p:sp>
    </p:spTree>
    <p:extLst>
      <p:ext uri="{BB962C8B-B14F-4D97-AF65-F5344CB8AC3E}">
        <p14:creationId xmlns:p14="http://schemas.microsoft.com/office/powerpoint/2010/main" val="56081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for 2018</a:t>
            </a:r>
          </a:p>
        </p:txBody>
      </p:sp>
      <p:sp>
        <p:nvSpPr>
          <p:cNvPr id="5" name="Arrow: Right 4"/>
          <p:cNvSpPr/>
          <p:nvPr/>
        </p:nvSpPr>
        <p:spPr>
          <a:xfrm>
            <a:off x="388747" y="1644804"/>
            <a:ext cx="8441217" cy="37468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546410" y="2765502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34 Ideas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539382" y="2765502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Initial Screening of 34 Ideas </a:t>
            </a:r>
          </a:p>
          <a:p>
            <a:pPr algn="ctr"/>
            <a:r>
              <a:rPr lang="en-US" sz="1600" dirty="0"/>
              <a:t>(Began in March)</a:t>
            </a:r>
            <a:endParaRPr lang="en-US" sz="20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4532354" y="2765501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4 - 8 Alternatives for Study (June)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525326" y="2765502"/>
            <a:ext cx="1839951" cy="150541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Preferred Solution (December)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6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34 Ideas from Community Meetings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06796"/>
              </p:ext>
            </p:extLst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9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9905734">
            <a:off x="-420610" y="3164409"/>
            <a:ext cx="10127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Adopted by City Council September 6,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175" y="457200"/>
            <a:ext cx="8467725" cy="457200"/>
          </a:xfrm>
          <a:prstGeom prst="rect">
            <a:avLst/>
          </a:prstGeom>
          <a:solidFill>
            <a:srgbClr val="6B9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65125" y="412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charset="0"/>
              </a:rPr>
              <a:t>Refining Process for Decisions</a:t>
            </a:r>
          </a:p>
        </p:txBody>
      </p:sp>
      <p:pic>
        <p:nvPicPr>
          <p:cNvPr id="33795" name="Picture 4" descr="PA_logo_horiz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6210300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051" y="1182329"/>
            <a:ext cx="6882704" cy="473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Tier 1 Criteria:  Most Important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East-West connectivity:  facilitate movement across the corridor for all modes of transportation 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Traffic congestion:  reduce delay and congestion for automobile traffic at rail crossings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Ped/Bike circulation:  provide clear and safe routes for pedestrians and bicyclists seeking to cross the rail corridor, separate from automobile traffic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Rail operations:  support continued rail operations and 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Caltrain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service improvements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Cost: finance with feasible funding sources</a:t>
            </a:r>
          </a:p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lvl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Tier 2 Criteria:  Also Important</a:t>
            </a:r>
            <a:endParaRPr lang="en-US" sz="14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Environmental impacts:  reduce rail noise and vibration along the corridor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Environmental impacts:  minimize visual changes along the rail corridor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Local access:  maintain or improve access to neighborhoods, parks, schools and other destinations along the corridor while reducing regional traffic on neighborhood streets 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Cost:  minimize right-of-way acquisition by eminent domain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Construction:  minimize disruption and the duration of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438" y="1966228"/>
            <a:ext cx="114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</a:rPr>
              <a:t>Technical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834" y="3125467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n-lt"/>
              </a:rPr>
              <a:t>Financial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42" y="5190145"/>
            <a:ext cx="109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34B05"/>
                </a:solidFill>
                <a:latin typeface="+mn-lt"/>
              </a:rPr>
              <a:t>Property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1" y="5525057"/>
            <a:ext cx="118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C000"/>
                </a:solidFill>
                <a:latin typeface="+mn-lt"/>
              </a:rPr>
              <a:t>Construc</a:t>
            </a:r>
            <a:r>
              <a:rPr lang="en-US" sz="2000" dirty="0">
                <a:solidFill>
                  <a:srgbClr val="FFC000"/>
                </a:solidFill>
                <a:latin typeface="+mn-lt"/>
              </a:rPr>
              <a:t>-</a:t>
            </a:r>
          </a:p>
          <a:p>
            <a:r>
              <a:rPr lang="en-US" sz="2000" dirty="0" err="1">
                <a:solidFill>
                  <a:srgbClr val="FFC000"/>
                </a:solidFill>
                <a:latin typeface="+mn-lt"/>
              </a:rPr>
              <a:t>tion</a:t>
            </a:r>
            <a:endParaRPr lang="en-US" sz="2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77525" y="1613406"/>
            <a:ext cx="0" cy="13920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7525" y="4183646"/>
            <a:ext cx="0" cy="8084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7525" y="3125467"/>
            <a:ext cx="0" cy="3368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7525" y="5177222"/>
            <a:ext cx="0" cy="336810"/>
          </a:xfrm>
          <a:prstGeom prst="line">
            <a:avLst/>
          </a:prstGeom>
          <a:ln>
            <a:solidFill>
              <a:srgbClr val="734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7525" y="5584968"/>
            <a:ext cx="0" cy="3368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7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 with Sample Ideas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747" y="4737487"/>
            <a:ext cx="127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Standard Scoring: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42342"/>
              </p:ext>
            </p:extLst>
          </p:nvPr>
        </p:nvGraphicFramePr>
        <p:xfrm>
          <a:off x="388739" y="1025120"/>
          <a:ext cx="8334020" cy="3586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159">
                  <a:extLst>
                    <a:ext uri="{9D8B030D-6E8A-4147-A177-3AD203B41FA5}">
                      <a16:colId xmlns:a16="http://schemas.microsoft.com/office/drawing/2014/main" val="1126049313"/>
                    </a:ext>
                  </a:extLst>
                </a:gridCol>
                <a:gridCol w="3144195">
                  <a:extLst>
                    <a:ext uri="{9D8B030D-6E8A-4147-A177-3AD203B41FA5}">
                      <a16:colId xmlns:a16="http://schemas.microsoft.com/office/drawing/2014/main" val="407827486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44599959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3767270772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2945247689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468703036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3058867404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16728185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3881765411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21239970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139892756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1345526438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1121678631"/>
                    </a:ext>
                  </a:extLst>
                </a:gridCol>
                <a:gridCol w="348514">
                  <a:extLst>
                    <a:ext uri="{9D8B030D-6E8A-4147-A177-3AD203B41FA5}">
                      <a16:colId xmlns:a16="http://schemas.microsoft.com/office/drawing/2014/main" val="728924805"/>
                    </a:ext>
                  </a:extLst>
                </a:gridCol>
                <a:gridCol w="545498">
                  <a:extLst>
                    <a:ext uri="{9D8B030D-6E8A-4147-A177-3AD203B41FA5}">
                      <a16:colId xmlns:a16="http://schemas.microsoft.com/office/drawing/2014/main" val="2406664670"/>
                    </a:ext>
                  </a:extLst>
                </a:gridCol>
              </a:tblGrid>
              <a:tr h="21664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Description of Alternative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Initial Screening Criteria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Advance into Study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6655603"/>
                  </a:ext>
                </a:extLst>
              </a:tr>
              <a:tr h="152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Tier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Tier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9865"/>
                  </a:ext>
                </a:extLst>
              </a:tr>
              <a:tr h="989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Facilitate Movement - All Modes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Reduce Delay and Congestion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Ped-Bike Circulation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Support Rail Operations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Funding Feasibility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Reduce Noise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Minimize Visual Changes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Minimize Right-of-way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Minimize Construction Impacts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Estimated Community Support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Constructability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TAC Opinion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16496"/>
                  </a:ext>
                </a:extLst>
              </a:tr>
              <a:tr h="262273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 Alternatives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788819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1618178"/>
                  </a:ext>
                </a:extLst>
              </a:tr>
              <a:tr h="32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Grade Separation Idea 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?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25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4051028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</a:t>
                      </a:r>
                      <a:endParaRPr lang="en-US" sz="25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3432444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25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8657690"/>
                  </a:ext>
                </a:extLst>
              </a:tr>
              <a:tr h="378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Grade Separation Idea 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548235"/>
                          </a:solidFill>
                          <a:latin typeface="Segoe UI Symbol" panose="020B0502040204020203" pitchFamily="34" charset="0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5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effectLst/>
                        </a:rPr>
                        <a:t>?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en-US" sz="25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252007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F1C80D6-815F-4EB7-8D69-550DF6E59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5723786"/>
            <a:ext cx="365760" cy="365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AC10E-AE6E-4E95-9B5C-A132AD928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5237692"/>
            <a:ext cx="365760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40E57-4D47-4986-8559-ED4BAB80F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4758897"/>
            <a:ext cx="365760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3461" y="4738349"/>
            <a:ext cx="2044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>
                <a:latin typeface="+mn-lt"/>
              </a:rPr>
              <a:t>=  Highest weight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+mn-lt"/>
              </a:rPr>
              <a:t>=  Middle weight</a:t>
            </a:r>
          </a:p>
          <a:p>
            <a:pPr>
              <a:spcAft>
                <a:spcPts val="1600"/>
              </a:spcAft>
            </a:pPr>
            <a:r>
              <a:rPr lang="en-US" dirty="0">
                <a:latin typeface="+mn-lt"/>
              </a:rPr>
              <a:t>=  Lowest weight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0775" y="4738525"/>
            <a:ext cx="139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Fatal Flaw Scoring: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5592" y="4634595"/>
            <a:ext cx="25171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548235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✔</a:t>
            </a:r>
            <a:r>
              <a:rPr lang="en-US" dirty="0"/>
              <a:t> </a:t>
            </a:r>
            <a:r>
              <a:rPr lang="en-US" sz="900" dirty="0"/>
              <a:t> </a:t>
            </a:r>
            <a:r>
              <a:rPr lang="en-US" dirty="0">
                <a:latin typeface="+mn-lt"/>
              </a:rPr>
              <a:t>=  Feasible</a:t>
            </a:r>
          </a:p>
          <a:p>
            <a:r>
              <a:rPr lang="en-US" sz="3200" dirty="0">
                <a:solidFill>
                  <a:srgbClr val="FFC000"/>
                </a:solidFill>
                <a:latin typeface="+mn-lt"/>
              </a:rPr>
              <a:t> X</a:t>
            </a:r>
            <a:r>
              <a:rPr lang="en-US" sz="32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=  Possibly Feasible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 X</a:t>
            </a:r>
            <a:r>
              <a:rPr lang="en-US" sz="32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=  Not Feasible</a:t>
            </a:r>
          </a:p>
        </p:txBody>
      </p:sp>
      <p:pic>
        <p:nvPicPr>
          <p:cNvPr id="15" name="Picture 14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2772631"/>
            <a:ext cx="256032" cy="256032"/>
          </a:xfrm>
          <a:prstGeom prst="rect">
            <a:avLst/>
          </a:prstGeom>
        </p:spPr>
      </p:pic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2772631"/>
            <a:ext cx="256032" cy="256032"/>
          </a:xfrm>
          <a:prstGeom prst="rect">
            <a:avLst/>
          </a:prstGeom>
        </p:spPr>
      </p:pic>
      <p:pic>
        <p:nvPicPr>
          <p:cNvPr id="17" name="Picture 1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2772631"/>
            <a:ext cx="256032" cy="256032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2772631"/>
            <a:ext cx="256032" cy="256032"/>
          </a:xfrm>
          <a:prstGeom prst="rect">
            <a:avLst/>
          </a:prstGeom>
        </p:spPr>
      </p:pic>
      <p:pic>
        <p:nvPicPr>
          <p:cNvPr id="19" name="Picture 18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2772631"/>
            <a:ext cx="256032" cy="256032"/>
          </a:xfrm>
          <a:prstGeom prst="rect">
            <a:avLst/>
          </a:prstGeom>
        </p:spPr>
      </p:pic>
      <p:pic>
        <p:nvPicPr>
          <p:cNvPr id="20" name="Picture 19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2772631"/>
            <a:ext cx="256032" cy="256032"/>
          </a:xfrm>
          <a:prstGeom prst="rect">
            <a:avLst/>
          </a:prstGeom>
        </p:spPr>
      </p:pic>
      <p:pic>
        <p:nvPicPr>
          <p:cNvPr id="22" name="Picture 21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2772631"/>
            <a:ext cx="256032" cy="256032"/>
          </a:xfrm>
          <a:prstGeom prst="rect">
            <a:avLst/>
          </a:prstGeom>
        </p:spPr>
      </p:pic>
      <p:pic>
        <p:nvPicPr>
          <p:cNvPr id="23" name="Picture 2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2772631"/>
            <a:ext cx="256032" cy="256032"/>
          </a:xfrm>
          <a:prstGeom prst="rect">
            <a:avLst/>
          </a:prstGeom>
        </p:spPr>
      </p:pic>
      <p:pic>
        <p:nvPicPr>
          <p:cNvPr id="27" name="Picture 2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3157228"/>
            <a:ext cx="256032" cy="256032"/>
          </a:xfrm>
          <a:prstGeom prst="rect">
            <a:avLst/>
          </a:prstGeom>
        </p:spPr>
      </p:pic>
      <p:pic>
        <p:nvPicPr>
          <p:cNvPr id="28" name="Picture 27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3535620"/>
            <a:ext cx="256032" cy="256032"/>
          </a:xfrm>
          <a:prstGeom prst="rect">
            <a:avLst/>
          </a:prstGeom>
        </p:spPr>
      </p:pic>
      <p:pic>
        <p:nvPicPr>
          <p:cNvPr id="29" name="Picture 28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3157228"/>
            <a:ext cx="256032" cy="256032"/>
          </a:xfrm>
          <a:prstGeom prst="rect">
            <a:avLst/>
          </a:prstGeom>
        </p:spPr>
      </p:pic>
      <p:pic>
        <p:nvPicPr>
          <p:cNvPr id="30" name="Picture 29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4296530"/>
            <a:ext cx="256032" cy="256032"/>
          </a:xfrm>
          <a:prstGeom prst="rect">
            <a:avLst/>
          </a:prstGeom>
        </p:spPr>
      </p:pic>
      <p:pic>
        <p:nvPicPr>
          <p:cNvPr id="31" name="Picture 30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3157228"/>
            <a:ext cx="256032" cy="256032"/>
          </a:xfrm>
          <a:prstGeom prst="rect">
            <a:avLst/>
          </a:prstGeom>
        </p:spPr>
      </p:pic>
      <p:pic>
        <p:nvPicPr>
          <p:cNvPr id="32" name="Picture 31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3920034"/>
            <a:ext cx="256032" cy="256032"/>
          </a:xfrm>
          <a:prstGeom prst="rect">
            <a:avLst/>
          </a:prstGeom>
        </p:spPr>
      </p:pic>
      <p:pic>
        <p:nvPicPr>
          <p:cNvPr id="33" name="Picture 32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3920034"/>
            <a:ext cx="256032" cy="256032"/>
          </a:xfrm>
          <a:prstGeom prst="rect">
            <a:avLst/>
          </a:prstGeom>
        </p:spPr>
      </p:pic>
      <p:pic>
        <p:nvPicPr>
          <p:cNvPr id="34" name="Picture 33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4296530"/>
            <a:ext cx="256032" cy="256032"/>
          </a:xfrm>
          <a:prstGeom prst="rect">
            <a:avLst/>
          </a:prstGeom>
        </p:spPr>
      </p:pic>
      <p:pic>
        <p:nvPicPr>
          <p:cNvPr id="35" name="Picture 34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4296530"/>
            <a:ext cx="256032" cy="256032"/>
          </a:xfrm>
          <a:prstGeom prst="rect">
            <a:avLst/>
          </a:prstGeom>
        </p:spPr>
      </p:pic>
      <p:pic>
        <p:nvPicPr>
          <p:cNvPr id="36" name="Picture 35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4296530"/>
            <a:ext cx="256032" cy="256032"/>
          </a:xfrm>
          <a:prstGeom prst="rect">
            <a:avLst/>
          </a:prstGeom>
        </p:spPr>
      </p:pic>
      <p:pic>
        <p:nvPicPr>
          <p:cNvPr id="38" name="Picture 37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3157228"/>
            <a:ext cx="256032" cy="256032"/>
          </a:xfrm>
          <a:prstGeom prst="rect">
            <a:avLst/>
          </a:prstGeom>
        </p:spPr>
      </p:pic>
      <p:pic>
        <p:nvPicPr>
          <p:cNvPr id="39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3157228"/>
            <a:ext cx="256032" cy="256032"/>
          </a:xfrm>
          <a:prstGeom prst="rect">
            <a:avLst/>
          </a:prstGeom>
        </p:spPr>
      </p:pic>
      <p:pic>
        <p:nvPicPr>
          <p:cNvPr id="40" name="Picture 39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3157228"/>
            <a:ext cx="256032" cy="256032"/>
          </a:xfrm>
          <a:prstGeom prst="rect">
            <a:avLst/>
          </a:prstGeom>
        </p:spPr>
      </p:pic>
      <p:pic>
        <p:nvPicPr>
          <p:cNvPr id="41" name="Picture 40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3535620"/>
            <a:ext cx="256032" cy="256032"/>
          </a:xfrm>
          <a:prstGeom prst="rect">
            <a:avLst/>
          </a:prstGeom>
        </p:spPr>
      </p:pic>
      <p:pic>
        <p:nvPicPr>
          <p:cNvPr id="42" name="Picture 41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3535620"/>
            <a:ext cx="256032" cy="256032"/>
          </a:xfrm>
          <a:prstGeom prst="rect">
            <a:avLst/>
          </a:prstGeom>
        </p:spPr>
      </p:pic>
      <p:pic>
        <p:nvPicPr>
          <p:cNvPr id="43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3535620"/>
            <a:ext cx="256032" cy="256032"/>
          </a:xfrm>
          <a:prstGeom prst="rect">
            <a:avLst/>
          </a:prstGeom>
        </p:spPr>
      </p:pic>
      <p:pic>
        <p:nvPicPr>
          <p:cNvPr id="44" name="Picture 43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3157228"/>
            <a:ext cx="256032" cy="256032"/>
          </a:xfrm>
          <a:prstGeom prst="rect">
            <a:avLst/>
          </a:prstGeom>
        </p:spPr>
      </p:pic>
      <p:pic>
        <p:nvPicPr>
          <p:cNvPr id="45" name="Picture 4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29" y="3920034"/>
            <a:ext cx="256032" cy="256032"/>
          </a:xfrm>
          <a:prstGeom prst="rect">
            <a:avLst/>
          </a:prstGeom>
        </p:spPr>
      </p:pic>
      <p:pic>
        <p:nvPicPr>
          <p:cNvPr id="46" name="Picture 45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3535620"/>
            <a:ext cx="256032" cy="256032"/>
          </a:xfrm>
          <a:prstGeom prst="rect">
            <a:avLst/>
          </a:prstGeom>
        </p:spPr>
      </p:pic>
      <p:pic>
        <p:nvPicPr>
          <p:cNvPr id="47" name="Picture 4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6" y="4296530"/>
            <a:ext cx="256032" cy="256032"/>
          </a:xfrm>
          <a:prstGeom prst="rect">
            <a:avLst/>
          </a:prstGeom>
        </p:spPr>
      </p:pic>
      <p:pic>
        <p:nvPicPr>
          <p:cNvPr id="48" name="Picture 47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9" y="3920034"/>
            <a:ext cx="256032" cy="256032"/>
          </a:xfrm>
          <a:prstGeom prst="rect">
            <a:avLst/>
          </a:prstGeom>
        </p:spPr>
      </p:pic>
      <p:pic>
        <p:nvPicPr>
          <p:cNvPr id="49" name="Picture 48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3535620"/>
            <a:ext cx="256032" cy="256032"/>
          </a:xfrm>
          <a:prstGeom prst="rect">
            <a:avLst/>
          </a:prstGeom>
        </p:spPr>
      </p:pic>
      <p:pic>
        <p:nvPicPr>
          <p:cNvPr id="50" name="Picture 49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3920034"/>
            <a:ext cx="256032" cy="256032"/>
          </a:xfrm>
          <a:prstGeom prst="rect">
            <a:avLst/>
          </a:prstGeom>
        </p:spPr>
      </p:pic>
      <p:pic>
        <p:nvPicPr>
          <p:cNvPr id="51" name="Picture 50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47" y="4296530"/>
            <a:ext cx="256032" cy="256032"/>
          </a:xfrm>
          <a:prstGeom prst="rect">
            <a:avLst/>
          </a:prstGeom>
        </p:spPr>
      </p:pic>
      <p:pic>
        <p:nvPicPr>
          <p:cNvPr id="52" name="Picture 51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3157228"/>
            <a:ext cx="256032" cy="256032"/>
          </a:xfrm>
          <a:prstGeom prst="rect">
            <a:avLst/>
          </a:prstGeom>
        </p:spPr>
      </p:pic>
      <p:pic>
        <p:nvPicPr>
          <p:cNvPr id="53" name="Picture 52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4296530"/>
            <a:ext cx="256032" cy="256032"/>
          </a:xfrm>
          <a:prstGeom prst="rect">
            <a:avLst/>
          </a:prstGeom>
        </p:spPr>
      </p:pic>
      <p:pic>
        <p:nvPicPr>
          <p:cNvPr id="54" name="Picture 53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3" y="3535620"/>
            <a:ext cx="256032" cy="256032"/>
          </a:xfrm>
          <a:prstGeom prst="rect">
            <a:avLst/>
          </a:prstGeom>
        </p:spPr>
      </p:pic>
      <p:pic>
        <p:nvPicPr>
          <p:cNvPr id="55" name="Picture 5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3535620"/>
            <a:ext cx="256032" cy="256032"/>
          </a:xfrm>
          <a:prstGeom prst="rect">
            <a:avLst/>
          </a:prstGeom>
        </p:spPr>
      </p:pic>
      <p:pic>
        <p:nvPicPr>
          <p:cNvPr id="56" name="Picture 55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06" y="3920034"/>
            <a:ext cx="256032" cy="256032"/>
          </a:xfrm>
          <a:prstGeom prst="rect">
            <a:avLst/>
          </a:prstGeom>
        </p:spPr>
      </p:pic>
      <p:pic>
        <p:nvPicPr>
          <p:cNvPr id="57" name="Picture 56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3920034"/>
            <a:ext cx="256032" cy="256032"/>
          </a:xfrm>
          <a:prstGeom prst="rect">
            <a:avLst/>
          </a:prstGeom>
        </p:spPr>
      </p:pic>
      <p:pic>
        <p:nvPicPr>
          <p:cNvPr id="58" name="Picture 57">
            <a:extLst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5" y="4296530"/>
            <a:ext cx="256032" cy="256032"/>
          </a:xfrm>
          <a:prstGeom prst="rect">
            <a:avLst/>
          </a:prstGeom>
        </p:spPr>
      </p:pic>
      <p:pic>
        <p:nvPicPr>
          <p:cNvPr id="60" name="Picture 59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3535620"/>
            <a:ext cx="256032" cy="256032"/>
          </a:xfrm>
          <a:prstGeom prst="rect">
            <a:avLst/>
          </a:prstGeom>
        </p:spPr>
      </p:pic>
      <p:pic>
        <p:nvPicPr>
          <p:cNvPr id="61" name="Picture 60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3157228"/>
            <a:ext cx="256032" cy="256032"/>
          </a:xfrm>
          <a:prstGeom prst="rect">
            <a:avLst/>
          </a:prstGeom>
        </p:spPr>
      </p:pic>
      <p:pic>
        <p:nvPicPr>
          <p:cNvPr id="62" name="Picture 61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2772631"/>
            <a:ext cx="256032" cy="256032"/>
          </a:xfrm>
          <a:prstGeom prst="rect">
            <a:avLst/>
          </a:prstGeom>
        </p:spPr>
      </p:pic>
      <p:pic>
        <p:nvPicPr>
          <p:cNvPr id="63" name="Picture 62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7" y="3920034"/>
            <a:ext cx="256032" cy="256032"/>
          </a:xfrm>
          <a:prstGeom prst="rect">
            <a:avLst/>
          </a:prstGeom>
        </p:spPr>
      </p:pic>
      <p:pic>
        <p:nvPicPr>
          <p:cNvPr id="64" name="Picture 63">
            <a:extLst/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3920034"/>
            <a:ext cx="256032" cy="256032"/>
          </a:xfrm>
          <a:prstGeom prst="rect">
            <a:avLst/>
          </a:prstGeom>
        </p:spPr>
      </p:pic>
      <p:pic>
        <p:nvPicPr>
          <p:cNvPr id="65" name="Picture 64">
            <a:extLst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2" y="429653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34 Ideas – Initial Screening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76054"/>
              </p:ext>
            </p:extLst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5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Ideas – Funding Feasibility Fatal Flaw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sp>
        <p:nvSpPr>
          <p:cNvPr id="13" name="Multiply 2"/>
          <p:cNvSpPr/>
          <p:nvPr/>
        </p:nvSpPr>
        <p:spPr>
          <a:xfrm>
            <a:off x="1337181" y="4047401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Multiply 4"/>
          <p:cNvSpPr/>
          <p:nvPr/>
        </p:nvSpPr>
        <p:spPr>
          <a:xfrm>
            <a:off x="1337181" y="4199056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Multiply 5"/>
          <p:cNvSpPr/>
          <p:nvPr/>
        </p:nvSpPr>
        <p:spPr>
          <a:xfrm>
            <a:off x="1337181" y="4445790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Multiply 6"/>
          <p:cNvSpPr/>
          <p:nvPr/>
        </p:nvSpPr>
        <p:spPr>
          <a:xfrm>
            <a:off x="1337181" y="4598940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Multiply 9"/>
          <p:cNvSpPr/>
          <p:nvPr/>
        </p:nvSpPr>
        <p:spPr>
          <a:xfrm>
            <a:off x="4350813" y="3593276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Multiply 11"/>
          <p:cNvSpPr/>
          <p:nvPr/>
        </p:nvSpPr>
        <p:spPr>
          <a:xfrm>
            <a:off x="5837463" y="3125182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Multiply 12"/>
          <p:cNvSpPr/>
          <p:nvPr/>
        </p:nvSpPr>
        <p:spPr>
          <a:xfrm>
            <a:off x="1337181" y="3593276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38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746" y="468186"/>
            <a:ext cx="8666354" cy="409638"/>
          </a:xfrm>
        </p:spPr>
        <p:txBody>
          <a:bodyPr/>
          <a:lstStyle/>
          <a:p>
            <a:r>
              <a:rPr lang="en-US" dirty="0"/>
              <a:t>Master List of Ideas – Constructability Fatal Flaw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531" y="975958"/>
          <a:ext cx="8877301" cy="51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1">
                  <a:extLst>
                    <a:ext uri="{9D8B030D-6E8A-4147-A177-3AD203B41FA5}">
                      <a16:colId xmlns:a16="http://schemas.microsoft.com/office/drawing/2014/main" val="31374677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3799539154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971817545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640315161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1855186163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2310641944"/>
                    </a:ext>
                  </a:extLst>
                </a:gridCol>
              </a:tblGrid>
              <a:tr h="3759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Type of Separation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</a:rPr>
                        <a:t>(Alphabetical Order)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Citywide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Palo Alto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Churchill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Meadow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137"/>
                  </a:ext>
                </a:extLst>
              </a:tr>
              <a:tr h="86810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Closure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 Closed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Everett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(PCE)</a:t>
                      </a:r>
                    </a:p>
                    <a:p>
                      <a:pPr marL="0" marR="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University (PCU)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 Alma Streets in Menlo Park (PCA)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extend Quarry Road to Alma (PCQ)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losed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Widen Embarcadero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(CAE)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 Seale Bike/Ped (CAS)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Kellogg Avenue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(CAK)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Closed, Loma Verde Bike/Ped (MDL)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94042"/>
                  </a:ext>
                </a:extLst>
              </a:tr>
              <a:tr h="31576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Hybrid 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(Road under Rail)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(PAH)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Hybrid (CAH)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+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Hybrid ,             Meadow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+ Charleston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Loma Verde Bike/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Ped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(MCL)                 Hybrid (MCH)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98476"/>
                  </a:ext>
                </a:extLst>
              </a:tr>
              <a:tr h="204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Hybrid (MDH)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Charleston Road Hybrid (CRH)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2779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 Build / Do Nothing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Palo Alto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(PAN)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Churchill Ave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No Build, Safety Upgrades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(CAN)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  <a:latin typeface="+mn-lt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No Build</a:t>
                      </a:r>
                    </a:p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Safety Upgrades (MDN)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(MDA)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73637"/>
                  </a:ext>
                </a:extLst>
              </a:tr>
              <a:tr h="48435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(Trench)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Trench (WTR)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Churchill Ave Trench (CAT)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+ Charleston</a:t>
                      </a:r>
                      <a:r>
                        <a:rPr lang="en-US" sz="900" b="1" kern="1200" baseline="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Trench (MCT)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+ Charleston Trench, Alma in Trench (MCA)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Meadow </a:t>
                      </a:r>
                      <a:r>
                        <a:rPr lang="en-US" sz="900" b="1" kern="1200" dirty="0" err="1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lang="en-US" sz="9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Closed, Charleston Trench  (MCX)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52079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under Road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(Tunnel)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Deep Bore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(WBE)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(WBR)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Cut &amp; Cover Tunnel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El Camino Real (WCE)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under Rail Corridor (WCR)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63073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Rail over Road</a:t>
                      </a:r>
                      <a:br>
                        <a:rPr lang="en-US" sz="1200" dirty="0">
                          <a:effectLst/>
                          <a:latin typeface="+mn-lt"/>
                        </a:rPr>
                      </a:br>
                      <a:r>
                        <a:rPr lang="en-US" sz="1200" dirty="0">
                          <a:effectLst/>
                          <a:latin typeface="+mn-lt"/>
                        </a:rPr>
                        <a:t>(Berm/Viaduct)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Railroad Berm (WER)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Citywide Viaduct (WVR)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6426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Over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rgbClr val="70AD47"/>
                        </a:solidFill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Roadway Over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(CRO)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44057"/>
                  </a:ext>
                </a:extLst>
              </a:tr>
              <a:tr h="4533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Road under Rail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Connect Alma to Sand Hill Rd; dead-end Palo Alto Ave (PAT)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70AD4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900" b="1" dirty="0">
                        <a:solidFill>
                          <a:srgbClr val="70AD4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Meadow </a:t>
                      </a:r>
                      <a:r>
                        <a:rPr lang="en-US" sz="900" b="1" dirty="0" err="1">
                          <a:solidFill>
                            <a:srgbClr val="70AD47"/>
                          </a:solidFill>
                        </a:rPr>
                        <a:t>Dr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 Roadway Under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Railroad (MDU)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Charleston Rd Road Under Rail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no connection to Alma (CRA) </a:t>
                      </a:r>
                    </a:p>
                    <a:p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- connected to Alma</a:t>
                      </a:r>
                      <a:r>
                        <a:rPr lang="en-US" sz="900" b="1" baseline="0" dirty="0">
                          <a:solidFill>
                            <a:srgbClr val="70AD47"/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70AD47"/>
                          </a:solidFill>
                        </a:rPr>
                        <a:t>(CRU) </a:t>
                      </a:r>
                    </a:p>
                  </a:txBody>
                  <a:tcPr marL="29713" marR="2971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30987"/>
                  </a:ext>
                </a:extLst>
              </a:tr>
            </a:tbl>
          </a:graphicData>
        </a:graphic>
      </p:graphicFrame>
      <p:sp>
        <p:nvSpPr>
          <p:cNvPr id="13" name="Multiply 2"/>
          <p:cNvSpPr/>
          <p:nvPr/>
        </p:nvSpPr>
        <p:spPr>
          <a:xfrm>
            <a:off x="1337181" y="4047401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Multiply 4"/>
          <p:cNvSpPr/>
          <p:nvPr/>
        </p:nvSpPr>
        <p:spPr>
          <a:xfrm>
            <a:off x="1337181" y="4199056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Multiply 5"/>
          <p:cNvSpPr/>
          <p:nvPr/>
        </p:nvSpPr>
        <p:spPr>
          <a:xfrm>
            <a:off x="1337181" y="4445790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Multiply 6"/>
          <p:cNvSpPr/>
          <p:nvPr/>
        </p:nvSpPr>
        <p:spPr>
          <a:xfrm>
            <a:off x="1337181" y="4598940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Multiply 9"/>
          <p:cNvSpPr/>
          <p:nvPr/>
        </p:nvSpPr>
        <p:spPr>
          <a:xfrm>
            <a:off x="4350813" y="3593276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Multiply 11"/>
          <p:cNvSpPr/>
          <p:nvPr/>
        </p:nvSpPr>
        <p:spPr>
          <a:xfrm>
            <a:off x="5837463" y="3125182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Multiply 12"/>
          <p:cNvSpPr/>
          <p:nvPr/>
        </p:nvSpPr>
        <p:spPr>
          <a:xfrm>
            <a:off x="1337181" y="3593276"/>
            <a:ext cx="1419411" cy="156883"/>
          </a:xfrm>
          <a:prstGeom prst="mathMultiply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Multiply 8"/>
          <p:cNvSpPr/>
          <p:nvPr/>
        </p:nvSpPr>
        <p:spPr>
          <a:xfrm>
            <a:off x="1337181" y="4948560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Multiply 12"/>
          <p:cNvSpPr/>
          <p:nvPr/>
        </p:nvSpPr>
        <p:spPr>
          <a:xfrm>
            <a:off x="6536017" y="3611025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Multiply 13"/>
          <p:cNvSpPr/>
          <p:nvPr/>
        </p:nvSpPr>
        <p:spPr>
          <a:xfrm>
            <a:off x="1337181" y="4816333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Multiply 14"/>
          <p:cNvSpPr/>
          <p:nvPr/>
        </p:nvSpPr>
        <p:spPr>
          <a:xfrm>
            <a:off x="2910142" y="5722558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Multiply 17"/>
          <p:cNvSpPr/>
          <p:nvPr/>
        </p:nvSpPr>
        <p:spPr>
          <a:xfrm>
            <a:off x="2844423" y="2035508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Multiply 18"/>
          <p:cNvSpPr/>
          <p:nvPr/>
        </p:nvSpPr>
        <p:spPr>
          <a:xfrm>
            <a:off x="2844423" y="1753123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Multiply 19"/>
          <p:cNvSpPr/>
          <p:nvPr/>
        </p:nvSpPr>
        <p:spPr>
          <a:xfrm>
            <a:off x="4421837" y="1862540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Multiply 20"/>
          <p:cNvSpPr/>
          <p:nvPr/>
        </p:nvSpPr>
        <p:spPr>
          <a:xfrm>
            <a:off x="5993648" y="5718167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Multiply 21"/>
          <p:cNvSpPr/>
          <p:nvPr/>
        </p:nvSpPr>
        <p:spPr>
          <a:xfrm>
            <a:off x="7497079" y="5789134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Multiply 22"/>
          <p:cNvSpPr/>
          <p:nvPr/>
        </p:nvSpPr>
        <p:spPr>
          <a:xfrm>
            <a:off x="7497079" y="5928558"/>
            <a:ext cx="1419411" cy="156883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Multiply 24"/>
          <p:cNvSpPr/>
          <p:nvPr/>
        </p:nvSpPr>
        <p:spPr>
          <a:xfrm>
            <a:off x="7529947" y="5253511"/>
            <a:ext cx="1419411" cy="304796"/>
          </a:xfrm>
          <a:prstGeom prst="mathMultiply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812496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PaloAlto Powerpoint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PaloAlto Powerpoint Template" id="{985C1B5F-58D1-444A-A56D-EAF469A87713}" vid="{2FA8EC52-35EE-4B44-BB84-AFD6E46666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PaloAlto Powerpoint Template" id="{985C1B5F-58D1-444A-A56D-EAF469A87713}" vid="{538B4465-0826-3547-BC2C-A1FFD2556D8E}"/>
    </a:ext>
  </a:ext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 of PaloAlto Powerpoint Template" id="{985C1B5F-58D1-444A-A56D-EAF469A87713}" vid="{AC64A79A-64F9-B74B-9292-B1CF0712297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PaloAlto Powerpoint Template</Template>
  <TotalTime>20883</TotalTime>
  <Words>4474</Words>
  <Application>Microsoft Office PowerPoint</Application>
  <PresentationFormat>On-screen Show (4:3)</PresentationFormat>
  <Paragraphs>1228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Calibri</vt:lpstr>
      <vt:lpstr>Franklin Gothic Medium</vt:lpstr>
      <vt:lpstr>Latha</vt:lpstr>
      <vt:lpstr>Segoe UI Symbol</vt:lpstr>
      <vt:lpstr>Times New Roman</vt:lpstr>
      <vt:lpstr>Verdana</vt:lpstr>
      <vt:lpstr>Wingdings</vt:lpstr>
      <vt:lpstr>City of PaloAlto Powerpoint Template</vt:lpstr>
      <vt:lpstr>Custom Design</vt:lpstr>
      <vt:lpstr>2_Custom Design</vt:lpstr>
      <vt:lpstr>PowerPoint Presentation</vt:lpstr>
      <vt:lpstr>PowerPoint Presentation</vt:lpstr>
      <vt:lpstr>Mission for 2018</vt:lpstr>
      <vt:lpstr>Master List of 34 Ideas from Community Meetings</vt:lpstr>
      <vt:lpstr>PowerPoint Presentation</vt:lpstr>
      <vt:lpstr>Evaluation Criteria with Sample Ideas </vt:lpstr>
      <vt:lpstr>Master List of 34 Ideas – Initial Screening</vt:lpstr>
      <vt:lpstr>Master List of Ideas – Funding Feasibility Fatal Flaw</vt:lpstr>
      <vt:lpstr>Master List of Ideas – Constructability Fatal Flaw</vt:lpstr>
      <vt:lpstr>Results of Initial Screening = 16 Ideas</vt:lpstr>
      <vt:lpstr>Rail Committee Feedback (March 21, 2018)</vt:lpstr>
      <vt:lpstr>Technical Advisory Committee Feedback</vt:lpstr>
      <vt:lpstr>Summary of Response of the At-Grade Intersections to Change </vt:lpstr>
      <vt:lpstr>Results of Initial Screening = 16 Ideas</vt:lpstr>
      <vt:lpstr>Options for Initial Screening - Keep No Builds?</vt:lpstr>
      <vt:lpstr>Options for Initial Screening – Remove Unnecessary</vt:lpstr>
      <vt:lpstr>Options for Initial Screening – Combine Adjacent</vt:lpstr>
      <vt:lpstr>Options for Initial Screening – Merge Overlapping</vt:lpstr>
      <vt:lpstr>Options for Initial Screening – Combine Similar</vt:lpstr>
      <vt:lpstr>Options for Initial Screening – Add TAC Suggestion</vt:lpstr>
      <vt:lpstr>Selecting All Options = 10 Ideas</vt:lpstr>
      <vt:lpstr>PowerPoint Presentation</vt:lpstr>
    </vt:vector>
  </TitlesOfParts>
  <Company>City of Palo Alto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Keith, Claudia</dc:creator>
  <cp:lastModifiedBy>Luong, Christine</cp:lastModifiedBy>
  <cp:revision>542</cp:revision>
  <cp:lastPrinted>2018-03-13T16:38:19Z</cp:lastPrinted>
  <dcterms:created xsi:type="dcterms:W3CDTF">2017-04-10T22:27:39Z</dcterms:created>
  <dcterms:modified xsi:type="dcterms:W3CDTF">2018-05-09T19:18:36Z</dcterms:modified>
</cp:coreProperties>
</file>