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33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5" r:id="rId3"/>
  </p:sldMasterIdLst>
  <p:notesMasterIdLst>
    <p:notesMasterId r:id="rId37"/>
  </p:notesMasterIdLst>
  <p:handoutMasterIdLst>
    <p:handoutMasterId r:id="rId38"/>
  </p:handoutMasterIdLst>
  <p:sldIdLst>
    <p:sldId id="345" r:id="rId4"/>
    <p:sldId id="364" r:id="rId5"/>
    <p:sldId id="392" r:id="rId6"/>
    <p:sldId id="391" r:id="rId7"/>
    <p:sldId id="365" r:id="rId8"/>
    <p:sldId id="366" r:id="rId9"/>
    <p:sldId id="393" r:id="rId10"/>
    <p:sldId id="352" r:id="rId11"/>
    <p:sldId id="354" r:id="rId12"/>
    <p:sldId id="355" r:id="rId13"/>
    <p:sldId id="367" r:id="rId14"/>
    <p:sldId id="370" r:id="rId15"/>
    <p:sldId id="394" r:id="rId16"/>
    <p:sldId id="385" r:id="rId17"/>
    <p:sldId id="395" r:id="rId18"/>
    <p:sldId id="379" r:id="rId19"/>
    <p:sldId id="381" r:id="rId20"/>
    <p:sldId id="380" r:id="rId21"/>
    <p:sldId id="382" r:id="rId22"/>
    <p:sldId id="383" r:id="rId23"/>
    <p:sldId id="384" r:id="rId24"/>
    <p:sldId id="396" r:id="rId25"/>
    <p:sldId id="386" r:id="rId26"/>
    <p:sldId id="397" r:id="rId27"/>
    <p:sldId id="387" r:id="rId28"/>
    <p:sldId id="398" r:id="rId29"/>
    <p:sldId id="388" r:id="rId30"/>
    <p:sldId id="358" r:id="rId31"/>
    <p:sldId id="399" r:id="rId32"/>
    <p:sldId id="375" r:id="rId33"/>
    <p:sldId id="377" r:id="rId34"/>
    <p:sldId id="389" r:id="rId35"/>
    <p:sldId id="390" r:id="rId36"/>
  </p:sldIdLst>
  <p:sldSz cx="9144000" cy="6858000" type="screen4x3"/>
  <p:notesSz cx="6950075" cy="923607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, Tina" initials="HT" lastIdx="8" clrIdx="0">
    <p:extLst/>
  </p:cmAuthor>
  <p:cmAuthor id="2" name="Rodriguez, Olga" initials="RO" lastIdx="11" clrIdx="1">
    <p:extLst/>
  </p:cmAuthor>
  <p:cmAuthor id="3" name="Hu, Tina" initials="HT [2]" lastIdx="2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E"/>
    <a:srgbClr val="1A71C0"/>
    <a:srgbClr val="2375CF"/>
    <a:srgbClr val="0066FF"/>
    <a:srgbClr val="88B4D8"/>
    <a:srgbClr val="88ACD8"/>
    <a:srgbClr val="60AAE2"/>
    <a:srgbClr val="C4DFF4"/>
    <a:srgbClr val="01845B"/>
    <a:srgbClr val="BE9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14" autoAdjust="0"/>
    <p:restoredTop sz="89699" autoAdjust="0"/>
  </p:normalViewPr>
  <p:slideViewPr>
    <p:cSldViewPr snapToGrid="0" snapToObjects="1">
      <p:cViewPr varScale="1">
        <p:scale>
          <a:sx n="102" d="100"/>
          <a:sy n="102" d="100"/>
        </p:scale>
        <p:origin x="226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2352"/>
    </p:cViewPr>
  </p:sorterViewPr>
  <p:notesViewPr>
    <p:cSldViewPr snapToGrid="0" snapToObjects="1">
      <p:cViewPr>
        <p:scale>
          <a:sx n="75" d="100"/>
          <a:sy n="75" d="100"/>
        </p:scale>
        <p:origin x="2148" y="-400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5D29F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89-4B20-933D-AD26D9EB2F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A2001C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89-4B20-933D-AD26D9EB2F5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3E7D9F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89-4B20-933D-AD26D9EB2F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599872"/>
        <c:axId val="72156288"/>
      </c:barChart>
      <c:catAx>
        <c:axId val="5559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156288"/>
        <c:crosses val="autoZero"/>
        <c:auto val="1"/>
        <c:lblAlgn val="ctr"/>
        <c:lblOffset val="100"/>
        <c:noMultiLvlLbl val="0"/>
      </c:catAx>
      <c:valAx>
        <c:axId val="72156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599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C5D29F"/>
            </a:solidFill>
            <a:ln>
              <a:noFill/>
            </a:ln>
          </c:spPr>
          <c:dPt>
            <c:idx val="0"/>
            <c:bubble3D val="0"/>
            <c:spPr>
              <a:solidFill>
                <a:srgbClr val="3E7D9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03E-4EF5-A130-E0E471B5586A}"/>
              </c:ext>
            </c:extLst>
          </c:dPt>
          <c:dPt>
            <c:idx val="1"/>
            <c:bubble3D val="0"/>
            <c:spPr>
              <a:solidFill>
                <a:srgbClr val="A2001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03E-4EF5-A130-E0E471B5586A}"/>
              </c:ext>
            </c:extLst>
          </c:dPt>
          <c:dPt>
            <c:idx val="2"/>
            <c:bubble3D val="0"/>
            <c:spPr>
              <a:solidFill>
                <a:srgbClr val="C5D29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03E-4EF5-A130-E0E471B5586A}"/>
              </c:ext>
            </c:extLst>
          </c:dPt>
          <c:dPt>
            <c:idx val="3"/>
            <c:bubble3D val="0"/>
            <c:spPr>
              <a:solidFill>
                <a:srgbClr val="6B9A2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03E-4EF5-A130-E0E471B5586A}"/>
              </c:ext>
            </c:extLst>
          </c:dP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Category 1</c:v>
                      </c:pt>
                      <c:pt idx="1">
                        <c:v>Category 2</c:v>
                      </c:pt>
                      <c:pt idx="2">
                        <c:v>Category 3</c:v>
                      </c:pt>
                      <c:pt idx="3">
                        <c:v>Category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8-A03E-4EF5-A130-E0E471B5586A}"/>
            </c:ext>
          </c:extLst>
        </c:ser>
        <c:ser>
          <c:idx val="1"/>
          <c:order val="1"/>
          <c:spPr>
            <a:solidFill>
              <a:srgbClr val="A2001C"/>
            </a:solidFill>
          </c:spPr>
          <c:dPt>
            <c:idx val="0"/>
            <c:bubble3D val="0"/>
            <c:spPr>
              <a:solidFill>
                <a:srgbClr val="A2001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A03E-4EF5-A130-E0E471B5586A}"/>
              </c:ext>
            </c:extLst>
          </c:dPt>
          <c:dPt>
            <c:idx val="1"/>
            <c:bubble3D val="0"/>
            <c:spPr>
              <a:solidFill>
                <a:srgbClr val="A2001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A03E-4EF5-A130-E0E471B5586A}"/>
              </c:ext>
            </c:extLst>
          </c:dPt>
          <c:dPt>
            <c:idx val="2"/>
            <c:bubble3D val="0"/>
            <c:spPr>
              <a:solidFill>
                <a:srgbClr val="A2001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A03E-4EF5-A130-E0E471B5586A}"/>
              </c:ext>
            </c:extLst>
          </c:dPt>
          <c:dPt>
            <c:idx val="3"/>
            <c:bubble3D val="0"/>
            <c:spPr>
              <a:solidFill>
                <a:srgbClr val="A2001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A03E-4EF5-A130-E0E471B5586A}"/>
              </c:ext>
            </c:extLst>
          </c:dP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Category 1</c:v>
                      </c:pt>
                      <c:pt idx="1">
                        <c:v>Category 2</c:v>
                      </c:pt>
                      <c:pt idx="2">
                        <c:v>Category 3</c:v>
                      </c:pt>
                      <c:pt idx="3">
                        <c:v>Category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11-A03E-4EF5-A130-E0E471B5586A}"/>
            </c:ext>
          </c:extLst>
        </c:ser>
        <c:ser>
          <c:idx val="2"/>
          <c:order val="2"/>
          <c:spPr>
            <a:solidFill>
              <a:srgbClr val="3E7D9F"/>
            </a:solidFill>
          </c:spPr>
          <c:dPt>
            <c:idx val="0"/>
            <c:bubble3D val="0"/>
            <c:spPr>
              <a:solidFill>
                <a:srgbClr val="3E7D9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A03E-4EF5-A130-E0E471B5586A}"/>
              </c:ext>
            </c:extLst>
          </c:dPt>
          <c:dPt>
            <c:idx val="1"/>
            <c:bubble3D val="0"/>
            <c:spPr>
              <a:solidFill>
                <a:srgbClr val="3E7D9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A03E-4EF5-A130-E0E471B5586A}"/>
              </c:ext>
            </c:extLst>
          </c:dPt>
          <c:dPt>
            <c:idx val="2"/>
            <c:bubble3D val="0"/>
            <c:spPr>
              <a:solidFill>
                <a:srgbClr val="3E7D9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A03E-4EF5-A130-E0E471B5586A}"/>
              </c:ext>
            </c:extLst>
          </c:dPt>
          <c:dPt>
            <c:idx val="3"/>
            <c:bubble3D val="0"/>
            <c:spPr>
              <a:solidFill>
                <a:srgbClr val="3E7D9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A03E-4EF5-A130-E0E471B5586A}"/>
              </c:ext>
            </c:extLst>
          </c:dP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Series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Category 1</c:v>
                      </c:pt>
                      <c:pt idx="1">
                        <c:v>Category 2</c:v>
                      </c:pt>
                      <c:pt idx="2">
                        <c:v>Category 3</c:v>
                      </c:pt>
                      <c:pt idx="3">
                        <c:v>Category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1A-A03E-4EF5-A130-E0E471B55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Train and WB Traffic Daily Pattern at Alma St and Palo Alto Ave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1361502347417838E-2"/>
          <c:y val="0.17339991521340445"/>
          <c:w val="0.83850637684373963"/>
          <c:h val="0.64170950920895276"/>
        </c:manualLayout>
      </c:layout>
      <c:lineChart>
        <c:grouping val="standard"/>
        <c:varyColors val="0"/>
        <c:ser>
          <c:idx val="2"/>
          <c:order val="0"/>
          <c:tx>
            <c:strRef>
              <c:f>Sheet1!$H$5</c:f>
              <c:strCache>
                <c:ptCount val="1"/>
                <c:pt idx="0">
                  <c:v>Train (Normalized)</c:v>
                </c:pt>
              </c:strCache>
            </c:strRef>
          </c:tx>
          <c:spPr>
            <a:ln w="25400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Sheet1!$G$6:$G$22</c:f>
              <c:numCache>
                <c:formatCode>h:mm</c:formatCode>
                <c:ptCount val="17"/>
                <c:pt idx="0">
                  <c:v>0.20833333333333334</c:v>
                </c:pt>
                <c:pt idx="1">
                  <c:v>0.25</c:v>
                </c:pt>
                <c:pt idx="2">
                  <c:v>0.29166666666666702</c:v>
                </c:pt>
                <c:pt idx="3">
                  <c:v>0.33333333333333298</c:v>
                </c:pt>
                <c:pt idx="4">
                  <c:v>0.375</c:v>
                </c:pt>
                <c:pt idx="5">
                  <c:v>0.41666666666666602</c:v>
                </c:pt>
                <c:pt idx="6">
                  <c:v>0.45833333333333298</c:v>
                </c:pt>
                <c:pt idx="7">
                  <c:v>0.5</c:v>
                </c:pt>
                <c:pt idx="8">
                  <c:v>0.54166666666666596</c:v>
                </c:pt>
                <c:pt idx="9">
                  <c:v>0.58333333333333304</c:v>
                </c:pt>
                <c:pt idx="10">
                  <c:v>0.625</c:v>
                </c:pt>
                <c:pt idx="11">
                  <c:v>0.66666666666666596</c:v>
                </c:pt>
                <c:pt idx="12">
                  <c:v>0.70833333333333304</c:v>
                </c:pt>
                <c:pt idx="13">
                  <c:v>0.75</c:v>
                </c:pt>
                <c:pt idx="14">
                  <c:v>0.79166666666666596</c:v>
                </c:pt>
                <c:pt idx="15">
                  <c:v>0.83333333333333304</c:v>
                </c:pt>
                <c:pt idx="16">
                  <c:v>0.875</c:v>
                </c:pt>
              </c:numCache>
            </c:numRef>
          </c:cat>
          <c:val>
            <c:numRef>
              <c:f>Sheet1!$H$6:$H$22</c:f>
              <c:numCache>
                <c:formatCode>0</c:formatCode>
                <c:ptCount val="17"/>
                <c:pt idx="0">
                  <c:v>22.5</c:v>
                </c:pt>
                <c:pt idx="1">
                  <c:v>60</c:v>
                </c:pt>
                <c:pt idx="2">
                  <c:v>97.5</c:v>
                </c:pt>
                <c:pt idx="3">
                  <c:v>110</c:v>
                </c:pt>
                <c:pt idx="4">
                  <c:v>60</c:v>
                </c:pt>
                <c:pt idx="5">
                  <c:v>35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35</c:v>
                </c:pt>
                <c:pt idx="11">
                  <c:v>72.5</c:v>
                </c:pt>
                <c:pt idx="12">
                  <c:v>85</c:v>
                </c:pt>
                <c:pt idx="13">
                  <c:v>110</c:v>
                </c:pt>
                <c:pt idx="14">
                  <c:v>47.5</c:v>
                </c:pt>
                <c:pt idx="15">
                  <c:v>22.5</c:v>
                </c:pt>
                <c:pt idx="16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D8-4641-8A87-FAC6FF7754B4}"/>
            </c:ext>
          </c:extLst>
        </c:ser>
        <c:ser>
          <c:idx val="1"/>
          <c:order val="1"/>
          <c:tx>
            <c:strRef>
              <c:f>Sheet1!$J$5</c:f>
              <c:strCache>
                <c:ptCount val="1"/>
                <c:pt idx="0">
                  <c:v>WB Traffic (Normalized)</c:v>
                </c:pt>
              </c:strCache>
            </c:strRef>
          </c:tx>
          <c:spPr>
            <a:ln w="254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Sheet1!$G$6:$G$22</c:f>
              <c:numCache>
                <c:formatCode>h:mm</c:formatCode>
                <c:ptCount val="17"/>
                <c:pt idx="0">
                  <c:v>0.20833333333333334</c:v>
                </c:pt>
                <c:pt idx="1">
                  <c:v>0.25</c:v>
                </c:pt>
                <c:pt idx="2">
                  <c:v>0.29166666666666702</c:v>
                </c:pt>
                <c:pt idx="3">
                  <c:v>0.33333333333333298</c:v>
                </c:pt>
                <c:pt idx="4">
                  <c:v>0.375</c:v>
                </c:pt>
                <c:pt idx="5">
                  <c:v>0.41666666666666602</c:v>
                </c:pt>
                <c:pt idx="6">
                  <c:v>0.45833333333333298</c:v>
                </c:pt>
                <c:pt idx="7">
                  <c:v>0.5</c:v>
                </c:pt>
                <c:pt idx="8">
                  <c:v>0.54166666666666596</c:v>
                </c:pt>
                <c:pt idx="9">
                  <c:v>0.58333333333333304</c:v>
                </c:pt>
                <c:pt idx="10">
                  <c:v>0.625</c:v>
                </c:pt>
                <c:pt idx="11">
                  <c:v>0.66666666666666596</c:v>
                </c:pt>
                <c:pt idx="12">
                  <c:v>0.70833333333333304</c:v>
                </c:pt>
                <c:pt idx="13">
                  <c:v>0.75</c:v>
                </c:pt>
                <c:pt idx="14">
                  <c:v>0.79166666666666596</c:v>
                </c:pt>
                <c:pt idx="15">
                  <c:v>0.83333333333333304</c:v>
                </c:pt>
                <c:pt idx="16">
                  <c:v>0.875</c:v>
                </c:pt>
              </c:numCache>
            </c:numRef>
          </c:cat>
          <c:val>
            <c:numRef>
              <c:f>Sheet1!$J$6:$J$22</c:f>
              <c:numCache>
                <c:formatCode>0</c:formatCode>
                <c:ptCount val="17"/>
                <c:pt idx="0">
                  <c:v>10</c:v>
                </c:pt>
                <c:pt idx="1">
                  <c:v>20.115606936416185</c:v>
                </c:pt>
                <c:pt idx="2">
                  <c:v>56.820809248554909</c:v>
                </c:pt>
                <c:pt idx="3">
                  <c:v>81.676300578034684</c:v>
                </c:pt>
                <c:pt idx="4">
                  <c:v>72.716763005780351</c:v>
                </c:pt>
                <c:pt idx="5">
                  <c:v>70.260115606936409</c:v>
                </c:pt>
                <c:pt idx="6">
                  <c:v>79.797687861271669</c:v>
                </c:pt>
                <c:pt idx="7">
                  <c:v>83.410404624277461</c:v>
                </c:pt>
                <c:pt idx="8">
                  <c:v>85.578034682080926</c:v>
                </c:pt>
                <c:pt idx="9">
                  <c:v>87.890173410404628</c:v>
                </c:pt>
                <c:pt idx="10">
                  <c:v>90.635838150289018</c:v>
                </c:pt>
                <c:pt idx="11">
                  <c:v>102.48554913294798</c:v>
                </c:pt>
                <c:pt idx="12">
                  <c:v>110</c:v>
                </c:pt>
                <c:pt idx="13">
                  <c:v>101.1849710982659</c:v>
                </c:pt>
                <c:pt idx="14">
                  <c:v>68.526011560693647</c:v>
                </c:pt>
                <c:pt idx="15">
                  <c:v>52.919075144508675</c:v>
                </c:pt>
                <c:pt idx="16">
                  <c:v>33.98843930635838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3D8-4641-8A87-FAC6FF7754B4}"/>
            </c:ext>
          </c:extLst>
        </c:ser>
        <c:ser>
          <c:idx val="3"/>
          <c:order val="2"/>
          <c:tx>
            <c:strRef>
              <c:f>Sheet1!$L$5</c:f>
              <c:strCache>
                <c:ptCount val="1"/>
                <c:pt idx="0">
                  <c:v>WB Queue (Normalized)</c:v>
                </c:pt>
              </c:strCache>
            </c:strRef>
          </c:tx>
          <c:spPr>
            <a:ln w="254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Sheet1!$G$6:$G$22</c:f>
              <c:numCache>
                <c:formatCode>h:mm</c:formatCode>
                <c:ptCount val="17"/>
                <c:pt idx="0">
                  <c:v>0.20833333333333334</c:v>
                </c:pt>
                <c:pt idx="1">
                  <c:v>0.25</c:v>
                </c:pt>
                <c:pt idx="2">
                  <c:v>0.29166666666666702</c:v>
                </c:pt>
                <c:pt idx="3">
                  <c:v>0.33333333333333298</c:v>
                </c:pt>
                <c:pt idx="4">
                  <c:v>0.375</c:v>
                </c:pt>
                <c:pt idx="5">
                  <c:v>0.41666666666666602</c:v>
                </c:pt>
                <c:pt idx="6">
                  <c:v>0.45833333333333298</c:v>
                </c:pt>
                <c:pt idx="7">
                  <c:v>0.5</c:v>
                </c:pt>
                <c:pt idx="8">
                  <c:v>0.54166666666666596</c:v>
                </c:pt>
                <c:pt idx="9">
                  <c:v>0.58333333333333304</c:v>
                </c:pt>
                <c:pt idx="10">
                  <c:v>0.625</c:v>
                </c:pt>
                <c:pt idx="11">
                  <c:v>0.66666666666666596</c:v>
                </c:pt>
                <c:pt idx="12">
                  <c:v>0.70833333333333304</c:v>
                </c:pt>
                <c:pt idx="13">
                  <c:v>0.75</c:v>
                </c:pt>
                <c:pt idx="14">
                  <c:v>0.79166666666666596</c:v>
                </c:pt>
                <c:pt idx="15">
                  <c:v>0.83333333333333304</c:v>
                </c:pt>
                <c:pt idx="16">
                  <c:v>0.875</c:v>
                </c:pt>
              </c:numCache>
            </c:numRef>
          </c:cat>
          <c:val>
            <c:numRef>
              <c:f>Sheet1!$L$6:$L$22</c:f>
              <c:numCache>
                <c:formatCode>0</c:formatCode>
                <c:ptCount val="17"/>
                <c:pt idx="0">
                  <c:v>10</c:v>
                </c:pt>
                <c:pt idx="1">
                  <c:v>15.263157894736842</c:v>
                </c:pt>
                <c:pt idx="2">
                  <c:v>20.526315789473685</c:v>
                </c:pt>
                <c:pt idx="3">
                  <c:v>31.052631578947366</c:v>
                </c:pt>
                <c:pt idx="4">
                  <c:v>15.263157894736842</c:v>
                </c:pt>
                <c:pt idx="5">
                  <c:v>20.526315789473685</c:v>
                </c:pt>
                <c:pt idx="6">
                  <c:v>20.526315789473685</c:v>
                </c:pt>
                <c:pt idx="7">
                  <c:v>36.315789473684205</c:v>
                </c:pt>
                <c:pt idx="8">
                  <c:v>15.263157894736842</c:v>
                </c:pt>
                <c:pt idx="9">
                  <c:v>20.526315789473685</c:v>
                </c:pt>
                <c:pt idx="10">
                  <c:v>25.789473684210527</c:v>
                </c:pt>
                <c:pt idx="11">
                  <c:v>31.052631578947366</c:v>
                </c:pt>
                <c:pt idx="12">
                  <c:v>88.94736842105263</c:v>
                </c:pt>
                <c:pt idx="13">
                  <c:v>110</c:v>
                </c:pt>
                <c:pt idx="14">
                  <c:v>62.631578947368418</c:v>
                </c:pt>
                <c:pt idx="15">
                  <c:v>67.89473684210526</c:v>
                </c:pt>
                <c:pt idx="16">
                  <c:v>20.526315789473685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3D8-4641-8A87-FAC6FF7754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7315416"/>
        <c:axId val="527314760"/>
      </c:lineChart>
      <c:catAx>
        <c:axId val="527315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Time</a:t>
                </a:r>
              </a:p>
            </c:rich>
          </c:tx>
          <c:layout>
            <c:manualLayout>
              <c:xMode val="edge"/>
              <c:yMode val="edge"/>
              <c:x val="0.44946478873239432"/>
              <c:y val="0.8656898098552566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314760"/>
        <c:crosses val="autoZero"/>
        <c:auto val="1"/>
        <c:lblAlgn val="ctr"/>
        <c:lblOffset val="100"/>
        <c:noMultiLvlLbl val="0"/>
      </c:catAx>
      <c:valAx>
        <c:axId val="5273147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527315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9116705482237257E-2"/>
          <c:y val="0.90108810862752908"/>
          <c:w val="0.87698658090273929"/>
          <c:h val="8.98211405580098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Train and EB Traffic Daily Pattern at Alma St and Palo Alto Ave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6338028169014086E-2"/>
          <c:y val="0.16007990329042052"/>
          <c:w val="0.8535298510221434"/>
          <c:h val="0.65502952113193658"/>
        </c:manualLayout>
      </c:layout>
      <c:lineChart>
        <c:grouping val="standard"/>
        <c:varyColors val="0"/>
        <c:ser>
          <c:idx val="2"/>
          <c:order val="0"/>
          <c:tx>
            <c:strRef>
              <c:f>Sheet1!$H$5</c:f>
              <c:strCache>
                <c:ptCount val="1"/>
                <c:pt idx="0">
                  <c:v>Train (Normalized)</c:v>
                </c:pt>
              </c:strCache>
            </c:strRef>
          </c:tx>
          <c:spPr>
            <a:ln w="25400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Sheet1!$G$6:$G$22</c:f>
              <c:numCache>
                <c:formatCode>h:mm</c:formatCode>
                <c:ptCount val="17"/>
                <c:pt idx="0">
                  <c:v>0.20833333333333334</c:v>
                </c:pt>
                <c:pt idx="1">
                  <c:v>0.25</c:v>
                </c:pt>
                <c:pt idx="2">
                  <c:v>0.29166666666666702</c:v>
                </c:pt>
                <c:pt idx="3">
                  <c:v>0.33333333333333298</c:v>
                </c:pt>
                <c:pt idx="4">
                  <c:v>0.375</c:v>
                </c:pt>
                <c:pt idx="5">
                  <c:v>0.41666666666666602</c:v>
                </c:pt>
                <c:pt idx="6">
                  <c:v>0.45833333333333298</c:v>
                </c:pt>
                <c:pt idx="7">
                  <c:v>0.5</c:v>
                </c:pt>
                <c:pt idx="8">
                  <c:v>0.54166666666666596</c:v>
                </c:pt>
                <c:pt idx="9">
                  <c:v>0.58333333333333304</c:v>
                </c:pt>
                <c:pt idx="10">
                  <c:v>0.625</c:v>
                </c:pt>
                <c:pt idx="11">
                  <c:v>0.66666666666666596</c:v>
                </c:pt>
                <c:pt idx="12">
                  <c:v>0.70833333333333304</c:v>
                </c:pt>
                <c:pt idx="13">
                  <c:v>0.75</c:v>
                </c:pt>
                <c:pt idx="14">
                  <c:v>0.79166666666666596</c:v>
                </c:pt>
                <c:pt idx="15">
                  <c:v>0.83333333333333304</c:v>
                </c:pt>
                <c:pt idx="16">
                  <c:v>0.875</c:v>
                </c:pt>
              </c:numCache>
            </c:numRef>
          </c:cat>
          <c:val>
            <c:numRef>
              <c:f>Sheet1!$H$6:$H$22</c:f>
              <c:numCache>
                <c:formatCode>0</c:formatCode>
                <c:ptCount val="17"/>
                <c:pt idx="0">
                  <c:v>22.5</c:v>
                </c:pt>
                <c:pt idx="1">
                  <c:v>60</c:v>
                </c:pt>
                <c:pt idx="2">
                  <c:v>97.5</c:v>
                </c:pt>
                <c:pt idx="3">
                  <c:v>110</c:v>
                </c:pt>
                <c:pt idx="4">
                  <c:v>60</c:v>
                </c:pt>
                <c:pt idx="5">
                  <c:v>35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35</c:v>
                </c:pt>
                <c:pt idx="11">
                  <c:v>72.5</c:v>
                </c:pt>
                <c:pt idx="12">
                  <c:v>85</c:v>
                </c:pt>
                <c:pt idx="13">
                  <c:v>110</c:v>
                </c:pt>
                <c:pt idx="14">
                  <c:v>47.5</c:v>
                </c:pt>
                <c:pt idx="15">
                  <c:v>22.5</c:v>
                </c:pt>
                <c:pt idx="16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99-4B21-81D2-BDB97295AB1A}"/>
            </c:ext>
          </c:extLst>
        </c:ser>
        <c:ser>
          <c:idx val="4"/>
          <c:order val="1"/>
          <c:tx>
            <c:strRef>
              <c:f>Sheet1!$I$5</c:f>
              <c:strCache>
                <c:ptCount val="1"/>
                <c:pt idx="0">
                  <c:v>EB Traffic (Normalized)</c:v>
                </c:pt>
              </c:strCache>
            </c:strRef>
          </c:tx>
          <c:spPr>
            <a:ln w="254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Sheet1!$G$6:$G$22</c:f>
              <c:numCache>
                <c:formatCode>h:mm</c:formatCode>
                <c:ptCount val="17"/>
                <c:pt idx="0">
                  <c:v>0.20833333333333334</c:v>
                </c:pt>
                <c:pt idx="1">
                  <c:v>0.25</c:v>
                </c:pt>
                <c:pt idx="2">
                  <c:v>0.29166666666666702</c:v>
                </c:pt>
                <c:pt idx="3">
                  <c:v>0.33333333333333298</c:v>
                </c:pt>
                <c:pt idx="4">
                  <c:v>0.375</c:v>
                </c:pt>
                <c:pt idx="5">
                  <c:v>0.41666666666666602</c:v>
                </c:pt>
                <c:pt idx="6">
                  <c:v>0.45833333333333298</c:v>
                </c:pt>
                <c:pt idx="7">
                  <c:v>0.5</c:v>
                </c:pt>
                <c:pt idx="8">
                  <c:v>0.54166666666666596</c:v>
                </c:pt>
                <c:pt idx="9">
                  <c:v>0.58333333333333304</c:v>
                </c:pt>
                <c:pt idx="10">
                  <c:v>0.625</c:v>
                </c:pt>
                <c:pt idx="11">
                  <c:v>0.66666666666666596</c:v>
                </c:pt>
                <c:pt idx="12">
                  <c:v>0.70833333333333304</c:v>
                </c:pt>
                <c:pt idx="13">
                  <c:v>0.75</c:v>
                </c:pt>
                <c:pt idx="14">
                  <c:v>0.79166666666666596</c:v>
                </c:pt>
                <c:pt idx="15">
                  <c:v>0.83333333333333304</c:v>
                </c:pt>
                <c:pt idx="16">
                  <c:v>0.875</c:v>
                </c:pt>
              </c:numCache>
            </c:numRef>
          </c:cat>
          <c:val>
            <c:numRef>
              <c:f>Sheet1!$I$6:$I$22</c:f>
              <c:numCache>
                <c:formatCode>0</c:formatCode>
                <c:ptCount val="17"/>
                <c:pt idx="0">
                  <c:v>10</c:v>
                </c:pt>
                <c:pt idx="1">
                  <c:v>27.67337807606264</c:v>
                </c:pt>
                <c:pt idx="2">
                  <c:v>74.65324384787472</c:v>
                </c:pt>
                <c:pt idx="3">
                  <c:v>80.022371364653253</c:v>
                </c:pt>
                <c:pt idx="4">
                  <c:v>88.74720357941834</c:v>
                </c:pt>
                <c:pt idx="5">
                  <c:v>93.445190156599551</c:v>
                </c:pt>
                <c:pt idx="6">
                  <c:v>79.127516778523486</c:v>
                </c:pt>
                <c:pt idx="7">
                  <c:v>91.87919463087249</c:v>
                </c:pt>
                <c:pt idx="8">
                  <c:v>91.87919463087249</c:v>
                </c:pt>
                <c:pt idx="9">
                  <c:v>91.87919463087249</c:v>
                </c:pt>
                <c:pt idx="10">
                  <c:v>101.2751677852349</c:v>
                </c:pt>
                <c:pt idx="11">
                  <c:v>110</c:v>
                </c:pt>
                <c:pt idx="12">
                  <c:v>107.98657718120806</c:v>
                </c:pt>
                <c:pt idx="13">
                  <c:v>109.55257270693512</c:v>
                </c:pt>
                <c:pt idx="14">
                  <c:v>77.785234899328856</c:v>
                </c:pt>
                <c:pt idx="15">
                  <c:v>55.861297539149888</c:v>
                </c:pt>
                <c:pt idx="16">
                  <c:v>42.885906040268459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D99-4B21-81D2-BDB97295AB1A}"/>
            </c:ext>
          </c:extLst>
        </c:ser>
        <c:ser>
          <c:idx val="5"/>
          <c:order val="2"/>
          <c:tx>
            <c:strRef>
              <c:f>Sheet1!$K$5</c:f>
              <c:strCache>
                <c:ptCount val="1"/>
                <c:pt idx="0">
                  <c:v>EB Queue (Normalized)</c:v>
                </c:pt>
              </c:strCache>
            </c:strRef>
          </c:tx>
          <c:spPr>
            <a:ln w="254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Sheet1!$G$6:$G$22</c:f>
              <c:numCache>
                <c:formatCode>h:mm</c:formatCode>
                <c:ptCount val="17"/>
                <c:pt idx="0">
                  <c:v>0.20833333333333334</c:v>
                </c:pt>
                <c:pt idx="1">
                  <c:v>0.25</c:v>
                </c:pt>
                <c:pt idx="2">
                  <c:v>0.29166666666666702</c:v>
                </c:pt>
                <c:pt idx="3">
                  <c:v>0.33333333333333298</c:v>
                </c:pt>
                <c:pt idx="4">
                  <c:v>0.375</c:v>
                </c:pt>
                <c:pt idx="5">
                  <c:v>0.41666666666666602</c:v>
                </c:pt>
                <c:pt idx="6">
                  <c:v>0.45833333333333298</c:v>
                </c:pt>
                <c:pt idx="7">
                  <c:v>0.5</c:v>
                </c:pt>
                <c:pt idx="8">
                  <c:v>0.54166666666666596</c:v>
                </c:pt>
                <c:pt idx="9">
                  <c:v>0.58333333333333304</c:v>
                </c:pt>
                <c:pt idx="10">
                  <c:v>0.625</c:v>
                </c:pt>
                <c:pt idx="11">
                  <c:v>0.66666666666666596</c:v>
                </c:pt>
                <c:pt idx="12">
                  <c:v>0.70833333333333304</c:v>
                </c:pt>
                <c:pt idx="13">
                  <c:v>0.75</c:v>
                </c:pt>
                <c:pt idx="14">
                  <c:v>0.79166666666666596</c:v>
                </c:pt>
                <c:pt idx="15">
                  <c:v>0.83333333333333304</c:v>
                </c:pt>
                <c:pt idx="16">
                  <c:v>0.875</c:v>
                </c:pt>
              </c:numCache>
            </c:numRef>
          </c:cat>
          <c:val>
            <c:numRef>
              <c:f>Sheet1!$K$6:$K$22</c:f>
              <c:numCache>
                <c:formatCode>0</c:formatCode>
                <c:ptCount val="17"/>
                <c:pt idx="0">
                  <c:v>19.090909090909093</c:v>
                </c:pt>
                <c:pt idx="1">
                  <c:v>28.181818181818183</c:v>
                </c:pt>
                <c:pt idx="2">
                  <c:v>46.363636363636367</c:v>
                </c:pt>
                <c:pt idx="3">
                  <c:v>82.727272727272734</c:v>
                </c:pt>
                <c:pt idx="4">
                  <c:v>46.363636363636367</c:v>
                </c:pt>
                <c:pt idx="5">
                  <c:v>46.363636363636367</c:v>
                </c:pt>
                <c:pt idx="6">
                  <c:v>46.363636363636367</c:v>
                </c:pt>
                <c:pt idx="7">
                  <c:v>55.454545454545453</c:v>
                </c:pt>
                <c:pt idx="8">
                  <c:v>10</c:v>
                </c:pt>
                <c:pt idx="9">
                  <c:v>37.272727272727266</c:v>
                </c:pt>
                <c:pt idx="10">
                  <c:v>64.545454545454533</c:v>
                </c:pt>
                <c:pt idx="11">
                  <c:v>64.545454545454533</c:v>
                </c:pt>
                <c:pt idx="12">
                  <c:v>64.545454545454533</c:v>
                </c:pt>
                <c:pt idx="13">
                  <c:v>82.727272727272734</c:v>
                </c:pt>
                <c:pt idx="14">
                  <c:v>110</c:v>
                </c:pt>
                <c:pt idx="15">
                  <c:v>55.454545454545453</c:v>
                </c:pt>
                <c:pt idx="16">
                  <c:v>46.363636363636367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D99-4B21-81D2-BDB97295AB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7315416"/>
        <c:axId val="527314760"/>
      </c:lineChart>
      <c:catAx>
        <c:axId val="527315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314760"/>
        <c:crosses val="autoZero"/>
        <c:auto val="1"/>
        <c:lblAlgn val="ctr"/>
        <c:lblOffset val="100"/>
        <c:noMultiLvlLbl val="0"/>
      </c:catAx>
      <c:valAx>
        <c:axId val="5273147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527315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9116705482237257E-2"/>
          <c:y val="0.90108810862752908"/>
          <c:w val="0.87698658090273929"/>
          <c:h val="8.98211405580098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3012329" cy="46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456" tIns="46228" rIns="92456" bIns="46228" numCol="1" anchor="t" anchorCtr="0" compatLnSpc="1">
            <a:prstTxWarp prst="textNoShape">
              <a:avLst/>
            </a:prstTxWarp>
          </a:bodyPr>
          <a:lstStyle>
            <a:lvl1pPr defTabSz="461696" eaLnBrk="1" hangingPunct="1">
              <a:defRPr sz="13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36174" y="0"/>
            <a:ext cx="3012329" cy="46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456" tIns="46228" rIns="92456" bIns="46228" numCol="1" anchor="t" anchorCtr="0" compatLnSpc="1">
            <a:prstTxWarp prst="textNoShape">
              <a:avLst/>
            </a:prstTxWarp>
          </a:bodyPr>
          <a:lstStyle>
            <a:lvl1pPr algn="r" defTabSz="461696" eaLnBrk="1" hangingPunct="1">
              <a:defRPr sz="13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CD9BEC36-5858-7747-82DE-FD15EF89906D}" type="datetimeFigureOut">
              <a:rPr lang="en-US"/>
              <a:pPr>
                <a:defRPr/>
              </a:pPr>
              <a:t>11/7/2017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1" y="8773956"/>
            <a:ext cx="3012329" cy="46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456" tIns="46228" rIns="92456" bIns="46228" numCol="1" anchor="b" anchorCtr="0" compatLnSpc="1">
            <a:prstTxWarp prst="textNoShape">
              <a:avLst/>
            </a:prstTxWarp>
          </a:bodyPr>
          <a:lstStyle>
            <a:lvl1pPr defTabSz="461696" eaLnBrk="1" hangingPunct="1">
              <a:defRPr sz="13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36174" y="8773956"/>
            <a:ext cx="3012329" cy="46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456" tIns="46228" rIns="92456" bIns="46228" numCol="1" anchor="b" anchorCtr="0" compatLnSpc="1">
            <a:prstTxWarp prst="textNoShape">
              <a:avLst/>
            </a:prstTxWarp>
          </a:bodyPr>
          <a:lstStyle>
            <a:lvl1pPr algn="r" defTabSz="461696" eaLnBrk="1" hangingPunct="1">
              <a:defRPr sz="1300">
                <a:latin typeface="Calibri" charset="0"/>
              </a:defRPr>
            </a:lvl1pPr>
          </a:lstStyle>
          <a:p>
            <a:pPr>
              <a:defRPr/>
            </a:pPr>
            <a:fld id="{399A82CA-E8D0-6243-ADAC-A3057B21D2D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05419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3012329" cy="46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456" tIns="46228" rIns="92456" bIns="46228" numCol="1" anchor="t" anchorCtr="0" compatLnSpc="1">
            <a:prstTxWarp prst="textNoShape">
              <a:avLst/>
            </a:prstTxWarp>
          </a:bodyPr>
          <a:lstStyle>
            <a:lvl1pPr defTabSz="461696" eaLnBrk="1" hangingPunct="1">
              <a:defRPr sz="13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36174" y="0"/>
            <a:ext cx="3012329" cy="46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456" tIns="46228" rIns="92456" bIns="46228" numCol="1" anchor="t" anchorCtr="0" compatLnSpc="1">
            <a:prstTxWarp prst="textNoShape">
              <a:avLst/>
            </a:prstTxWarp>
          </a:bodyPr>
          <a:lstStyle>
            <a:lvl1pPr algn="r" defTabSz="461696" eaLnBrk="1" hangingPunct="1">
              <a:defRPr sz="13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68E9272D-033A-924E-9FB2-A1D3984ECED4}" type="datetimeFigureOut">
              <a:rPr lang="en-US"/>
              <a:pPr>
                <a:defRPr/>
              </a:pPr>
              <a:t>11/7/2017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65225" y="693738"/>
            <a:ext cx="4619625" cy="34639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7487" tIns="43744" rIns="87487" bIns="43744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95637" y="4387768"/>
            <a:ext cx="5558801" cy="415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456" tIns="46228" rIns="92456" bIns="462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1" y="8773956"/>
            <a:ext cx="3012329" cy="46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456" tIns="46228" rIns="92456" bIns="46228" numCol="1" anchor="b" anchorCtr="0" compatLnSpc="1">
            <a:prstTxWarp prst="textNoShape">
              <a:avLst/>
            </a:prstTxWarp>
          </a:bodyPr>
          <a:lstStyle>
            <a:lvl1pPr defTabSz="461696" eaLnBrk="1" hangingPunct="1">
              <a:defRPr sz="13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36174" y="8773956"/>
            <a:ext cx="3012329" cy="46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456" tIns="46228" rIns="92456" bIns="46228" numCol="1" anchor="b" anchorCtr="0" compatLnSpc="1">
            <a:prstTxWarp prst="textNoShape">
              <a:avLst/>
            </a:prstTxWarp>
          </a:bodyPr>
          <a:lstStyle>
            <a:lvl1pPr algn="r" defTabSz="461696" eaLnBrk="1" hangingPunct="1">
              <a:defRPr sz="1300">
                <a:latin typeface="Calibri" charset="0"/>
              </a:defRPr>
            </a:lvl1pPr>
          </a:lstStyle>
          <a:p>
            <a:pPr>
              <a:defRPr/>
            </a:pPr>
            <a:fld id="{D1253B8B-FD37-B047-94BB-693B3F8C925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939697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defRPr/>
            </a:pPr>
            <a:endParaRPr lang="en-US" altLang="en-US" sz="1600" b="1" u="sng" dirty="0">
              <a:ea typeface="ＭＳ Ｐゴシック" charset="-128"/>
            </a:endParaRPr>
          </a:p>
          <a:p>
            <a:pPr>
              <a:defRPr/>
            </a:pPr>
            <a:endParaRPr lang="en-US" altLang="en-US" sz="1600" b="1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8386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6538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5954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charset="-128"/>
              </a:rPr>
              <a:t>This is an “overall” average delay condition with gate closures as prescribed.</a:t>
            </a:r>
          </a:p>
        </p:txBody>
      </p:sp>
    </p:spTree>
    <p:extLst>
      <p:ext uri="{BB962C8B-B14F-4D97-AF65-F5344CB8AC3E}">
        <p14:creationId xmlns:p14="http://schemas.microsoft.com/office/powerpoint/2010/main" val="1094717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1 sample – the rest are similar.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89445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average delay condition.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1250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15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20857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Provides a good synopsis of most likely conditions for alternatives.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16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06531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Reminder:  This is 2030 Reassigned Flows against Existing (2017).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17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90766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Reminder:  This is Reassignment at 2030 from No-Build to Scenario 1.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18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97572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differences at 2030 between No-Build 2 and Scenario 1.  This is not the same as the two previous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19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15125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65427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20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70498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Redistribution of crossing traffic under Scenario 6 improves operational conditions for crossings.  But also increases congestion on newly grade-separated routes.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21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19509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22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950967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23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72699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Pedestrians would be the same as bikes but different journey times. (5 minute bike = 25 minute </a:t>
            </a:r>
            <a:r>
              <a:rPr lang="en-US" dirty="0" err="1"/>
              <a:t>ped</a:t>
            </a:r>
            <a:r>
              <a:rPr lang="en-US" dirty="0"/>
              <a:t>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24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520412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25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010759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26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584147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charset="-128"/>
              </a:rPr>
              <a:t>Not possible to estimate reduction until layout designs are identified, but will always be better as latest design / safety standards would be implemented.</a:t>
            </a:r>
          </a:p>
        </p:txBody>
      </p:sp>
    </p:spTree>
    <p:extLst>
      <p:ext uri="{BB962C8B-B14F-4D97-AF65-F5344CB8AC3E}">
        <p14:creationId xmlns:p14="http://schemas.microsoft.com/office/powerpoint/2010/main" val="22816004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defRPr/>
            </a:pPr>
            <a:endParaRPr lang="en-US" altLang="en-US" sz="1600" b="1" u="sng" dirty="0">
              <a:ea typeface="ＭＳ Ｐゴシック" charset="-128"/>
            </a:endParaRPr>
          </a:p>
          <a:p>
            <a:pPr>
              <a:defRPr/>
            </a:pPr>
            <a:endParaRPr lang="en-US" altLang="en-US" sz="1600" b="1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8495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29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04982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897490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30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541159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31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820647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charset="-128"/>
              </a:rPr>
              <a:t>Traffic volume = Green</a:t>
            </a:r>
          </a:p>
          <a:p>
            <a:pPr>
              <a:defRPr/>
            </a:pPr>
            <a:r>
              <a:rPr lang="en-US" altLang="en-US" dirty="0">
                <a:ea typeface="ＭＳ Ｐゴシック" charset="-128"/>
              </a:rPr>
              <a:t>Train Frequency = Blue</a:t>
            </a:r>
          </a:p>
          <a:p>
            <a:pPr>
              <a:defRPr/>
            </a:pPr>
            <a:r>
              <a:rPr lang="en-US" altLang="en-US" dirty="0">
                <a:ea typeface="ＭＳ Ｐゴシック" charset="-128"/>
              </a:rPr>
              <a:t>Queues = Red</a:t>
            </a:r>
          </a:p>
          <a:p>
            <a:pPr>
              <a:defRPr/>
            </a:pPr>
            <a:r>
              <a:rPr lang="en-US" altLang="en-US" dirty="0">
                <a:ea typeface="ＭＳ Ｐゴシック" charset="-128"/>
              </a:rPr>
              <a:t>Maximum Queues only occur when all 3 peak together and only for a short time.  To model that would be unrepresentative of conditions for whole peak period and would vary by location and direction.</a:t>
            </a:r>
          </a:p>
          <a:p>
            <a:pPr>
              <a:defRPr/>
            </a:pPr>
            <a:endParaRPr lang="en-US" altLang="en-US" dirty="0">
              <a:ea typeface="ＭＳ Ｐゴシック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charset="-128"/>
              </a:rPr>
              <a:t>Source:  Caltrain Grade Crossing Hazard Analysis and Report, February 2016.</a:t>
            </a:r>
          </a:p>
        </p:txBody>
      </p:sp>
    </p:spTree>
    <p:extLst>
      <p:ext uri="{BB962C8B-B14F-4D97-AF65-F5344CB8AC3E}">
        <p14:creationId xmlns:p14="http://schemas.microsoft.com/office/powerpoint/2010/main" val="27451412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charset="-128"/>
              </a:rPr>
              <a:t>Traffic volume = Green</a:t>
            </a:r>
          </a:p>
          <a:p>
            <a:pPr>
              <a:defRPr/>
            </a:pPr>
            <a:r>
              <a:rPr lang="en-US" altLang="en-US" dirty="0">
                <a:ea typeface="ＭＳ Ｐゴシック" charset="-128"/>
              </a:rPr>
              <a:t>Train Frequency = Blue</a:t>
            </a:r>
          </a:p>
          <a:p>
            <a:pPr>
              <a:defRPr/>
            </a:pPr>
            <a:r>
              <a:rPr lang="en-US" altLang="en-US" dirty="0">
                <a:ea typeface="ＭＳ Ｐゴシック" charset="-128"/>
              </a:rPr>
              <a:t>Queues = Red</a:t>
            </a:r>
          </a:p>
          <a:p>
            <a:pPr>
              <a:defRPr/>
            </a:pPr>
            <a:r>
              <a:rPr lang="en-US" altLang="en-US" dirty="0">
                <a:ea typeface="ＭＳ Ｐゴシック" charset="-128"/>
              </a:rPr>
              <a:t>Maximum Queues only occur when all 3 peak together and only for a short time.  To model that would be unrepresentative of conditions for whole peak period and would vary by location and direction.</a:t>
            </a:r>
          </a:p>
          <a:p>
            <a:pPr>
              <a:defRPr/>
            </a:pPr>
            <a:endParaRPr lang="en-US" altLang="en-US" dirty="0">
              <a:ea typeface="ＭＳ Ｐゴシック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charset="-128"/>
              </a:rPr>
              <a:t>Source:  Caltrain Grade Crossing Hazard Analysis and Report, February 2016.</a:t>
            </a:r>
          </a:p>
          <a:p>
            <a:pPr>
              <a:defRPr/>
            </a:pP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0123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05428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636" y="4388639"/>
            <a:ext cx="5558801" cy="4154341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City’s own Model – CUBE.  Compatible with all other modeling work in the area.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of Synchro 8 – universally used software.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Alma Street assumed connected in all cases.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66863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636" y="4387768"/>
            <a:ext cx="5558801" cy="4154341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 non-coincident peaks (train, traffic &amp; queues), see slides 32 and 33.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model needs to be representative of peak periods, not individual peaks.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2030 is the important model.  Caltrain assumed at-rail services saturation of services.  (Without passing or more tracks)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8633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253B8B-FD37-B047-94BB-693B3F8C9250}" type="slidenum">
              <a:rPr lang="en-US" altLang="x-none" smtClean="0"/>
              <a:pPr>
                <a:defRPr/>
              </a:pPr>
              <a:t>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1898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9858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>
          <a:xfrm>
            <a:off x="594037" y="4387768"/>
            <a:ext cx="5558801" cy="4154341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charset="-128"/>
              </a:rPr>
              <a:t>20 trains per hour is approximate a practical saturation level without rail capacity increases.</a:t>
            </a:r>
          </a:p>
        </p:txBody>
      </p:sp>
    </p:spTree>
    <p:extLst>
      <p:ext uri="{BB962C8B-B14F-4D97-AF65-F5344CB8AC3E}">
        <p14:creationId xmlns:p14="http://schemas.microsoft.com/office/powerpoint/2010/main" val="988887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84175" y="457200"/>
            <a:ext cx="8467725" cy="571500"/>
          </a:xfrm>
          <a:prstGeom prst="rect">
            <a:avLst/>
          </a:prstGeom>
          <a:solidFill>
            <a:srgbClr val="6B9A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464947" y="525336"/>
            <a:ext cx="7221538" cy="4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3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04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779B2-C245-ED43-8DCE-B6F1501697D5}" type="datetimeFigureOut">
              <a:rPr lang="en-US"/>
              <a:pPr>
                <a:defRPr/>
              </a:pPr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9A239-43DC-724C-9009-48BD7386A59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92961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552E3-2993-2542-83DA-6362DA09EF48}" type="datetimeFigureOut">
              <a:rPr lang="en-US"/>
              <a:pPr>
                <a:defRPr/>
              </a:pPr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475C5-4952-1041-A1E4-A0132E717E9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5454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31471-C52F-B942-AE6B-25C78431147E}" type="datetimeFigureOut">
              <a:rPr lang="en-US"/>
              <a:pPr>
                <a:defRPr/>
              </a:pPr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09C07-B914-0440-B03C-7D702D6CCB5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54544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8FAA9-CD93-EE4D-A748-33E43C8D4CD3}" type="datetimeFigureOut">
              <a:rPr lang="en-US"/>
              <a:pPr>
                <a:defRPr/>
              </a:pPr>
              <a:t>11/7/2017</a:t>
            </a:fld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9AED5-9B6D-C64A-A5F2-A0A1E00C420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41662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3665E-2D76-374E-B597-62EB2E6B2951}" type="datetimeFigureOut">
              <a:rPr lang="en-US"/>
              <a:pPr>
                <a:defRPr/>
              </a:pPr>
              <a:t>11/7/2017</a:t>
            </a:fld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E3A57-D738-704B-B9D3-62BA3C03136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40794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B4771-3724-4541-8BB6-64959F8B3DA8}" type="datetimeFigureOut">
              <a:rPr lang="en-US"/>
              <a:pPr>
                <a:defRPr/>
              </a:pPr>
              <a:t>11/7/2017</a:t>
            </a:fld>
            <a:endParaRPr lang="en-US"/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92652-B833-8D45-8133-443D001081D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74636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B9257-BFB8-964F-8324-63EF83576145}" type="datetimeFigureOut">
              <a:rPr lang="en-US"/>
              <a:pPr>
                <a:defRPr/>
              </a:pPr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9F42D-7C9D-6A41-B7C7-11A98B035EE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52434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B1969-668D-DF4B-A62D-EF43712A169F}" type="datetimeFigureOut">
              <a:rPr lang="en-US"/>
              <a:pPr>
                <a:defRPr/>
              </a:pPr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6255D-0AB1-5742-9BBE-99E249D2F84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93908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3796F-CCBF-2240-92E3-CFB5F4CC2F70}" type="datetimeFigureOut">
              <a:rPr lang="en-US"/>
              <a:pPr>
                <a:defRPr/>
              </a:pPr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6A60A-A78F-4E4C-9529-19E7188479C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95256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1C33A-6454-354E-9FAA-40933386EDB3}" type="datetimeFigureOut">
              <a:rPr lang="en-US"/>
              <a:pPr>
                <a:defRPr/>
              </a:pPr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0C689-40B9-6A4E-B7B6-CE5268AFDAD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0273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84175" y="457200"/>
            <a:ext cx="5230813" cy="457200"/>
          </a:xfrm>
          <a:prstGeom prst="rect">
            <a:avLst/>
          </a:prstGeom>
          <a:solidFill>
            <a:srgbClr val="6B9A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7" y="1295083"/>
            <a:ext cx="5243957" cy="4102100"/>
          </a:xfrm>
        </p:spPr>
        <p:txBody>
          <a:bodyPr/>
          <a:lstStyle>
            <a:lvl1pPr marL="342900" indent="-342900">
              <a:buFont typeface="Arial" charset="0"/>
              <a:buChar char="•"/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035" y="457200"/>
            <a:ext cx="6396101" cy="438912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7042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29013" y="457200"/>
            <a:ext cx="5230812" cy="457200"/>
          </a:xfrm>
          <a:prstGeom prst="rect">
            <a:avLst/>
          </a:prstGeom>
          <a:solidFill>
            <a:srgbClr val="6B9A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7707" y="1295083"/>
            <a:ext cx="5243957" cy="4102100"/>
          </a:xfrm>
        </p:spPr>
        <p:txBody>
          <a:bodyPr/>
          <a:lstStyle>
            <a:lvl1pPr marL="0" indent="0">
              <a:buFontTx/>
              <a:buNone/>
              <a:defRPr sz="1800">
                <a:latin typeface="+mn-lt"/>
              </a:defRPr>
            </a:lvl1pPr>
            <a:lvl2pPr marL="457200" indent="0">
              <a:buFontTx/>
              <a:buNone/>
              <a:defRPr sz="1800">
                <a:latin typeface="+mn-lt"/>
              </a:defRPr>
            </a:lvl2pPr>
            <a:lvl3pPr marL="914400" indent="0">
              <a:buFontTx/>
              <a:buNone/>
              <a:defRPr sz="1800">
                <a:latin typeface="+mn-lt"/>
              </a:defRPr>
            </a:lvl3pPr>
            <a:lvl4pPr marL="1371600" indent="0">
              <a:buFontTx/>
              <a:buNone/>
              <a:defRPr sz="1800">
                <a:latin typeface="+mn-lt"/>
              </a:defRPr>
            </a:lvl4pPr>
            <a:lvl5pPr marL="1828800" indent="0">
              <a:buFontTx/>
              <a:buNone/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5995" y="457200"/>
            <a:ext cx="6396101" cy="438912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630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84175" y="457200"/>
            <a:ext cx="8467725" cy="457200"/>
          </a:xfrm>
          <a:prstGeom prst="rect">
            <a:avLst/>
          </a:prstGeom>
          <a:solidFill>
            <a:srgbClr val="6B9A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43611" y="468186"/>
            <a:ext cx="7221538" cy="391350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Chart</a:t>
            </a:r>
          </a:p>
        </p:txBody>
      </p:sp>
      <p:graphicFrame>
        <p:nvGraphicFramePr>
          <p:cNvPr id="2" name="Chart 1"/>
          <p:cNvGraphicFramePr/>
          <p:nvPr userDrawn="1">
            <p:extLst>
              <p:ext uri="{D42A27DB-BD31-4B8C-83A1-F6EECF244321}">
                <p14:modId xmlns:p14="http://schemas.microsoft.com/office/powerpoint/2010/main" val="1662369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5721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84175" y="457200"/>
            <a:ext cx="8467725" cy="457200"/>
          </a:xfrm>
          <a:prstGeom prst="rect">
            <a:avLst/>
          </a:prstGeom>
          <a:solidFill>
            <a:srgbClr val="6B9A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43611" y="468186"/>
            <a:ext cx="7221538" cy="391350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Pie Chart</a:t>
            </a:r>
          </a:p>
        </p:txBody>
      </p:sp>
      <p:graphicFrame>
        <p:nvGraphicFramePr>
          <p:cNvPr id="5" name="Chart 4"/>
          <p:cNvGraphicFramePr/>
          <p:nvPr userDrawn="1">
            <p:extLst>
              <p:ext uri="{D42A27DB-BD31-4B8C-83A1-F6EECF244321}">
                <p14:modId xmlns:p14="http://schemas.microsoft.com/office/powerpoint/2010/main" val="1248630746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836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96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858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7847-6654-634B-B8F3-C919E0733DF7}" type="datetimeFigureOut">
              <a:rPr lang="en-US"/>
              <a:pPr>
                <a:defRPr/>
              </a:pPr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80A58-63B5-1344-B18A-F1D28BF1E0F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797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412875" y="541338"/>
            <a:ext cx="72215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12875" y="1935163"/>
            <a:ext cx="7221538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</p:txBody>
      </p:sp>
      <p:sp>
        <p:nvSpPr>
          <p:cNvPr id="1029" name="Date Placeholder 3"/>
          <p:cNvSpPr txBox="1">
            <a:spLocks/>
          </p:cNvSpPr>
          <p:nvPr/>
        </p:nvSpPr>
        <p:spPr bwMode="auto">
          <a:xfrm>
            <a:off x="8008938" y="6313488"/>
            <a:ext cx="90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endParaRPr lang="en-US" sz="1200" b="1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7961313" y="6326188"/>
            <a:ext cx="903287" cy="273050"/>
          </a:xfrm>
          <a:prstGeom prst="rect">
            <a:avLst/>
          </a:prstGeom>
        </p:spPr>
        <p:txBody>
          <a:bodyPr lIns="0" rIns="0" anchor="ctr"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fld id="{39880A7D-5A7C-994D-9016-06F391627A47}" type="slidenum">
              <a:rPr lang="en-US" altLang="x-none" sz="1400" smtClean="0">
                <a:solidFill>
                  <a:srgbClr val="898989"/>
                </a:solidFill>
                <a:latin typeface="Arial" charset="0"/>
              </a:rPr>
              <a:pPr algn="ctr" eaLnBrk="1" hangingPunct="1">
                <a:defRPr/>
              </a:pPr>
              <a:t>‹#›</a:t>
            </a:fld>
            <a:endParaRPr lang="en-US" altLang="x-none" sz="14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999163"/>
            <a:ext cx="9144000" cy="858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031" name="Picture 4" descr="PA_logo_horiz_RGB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6288101"/>
            <a:ext cx="1803400" cy="39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1" r:id="rId2"/>
    <p:sldLayoutId id="2147483712" r:id="rId3"/>
    <p:sldLayoutId id="2147483710" r:id="rId4"/>
    <p:sldLayoutId id="2147483724" r:id="rId5"/>
    <p:sldLayoutId id="2147483725" r:id="rId6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Franklin Gothic Medium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Franklin Gothic Medium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Franklin Gothic Medium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Franklin Gothic Medium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Wingdings" charset="2"/>
        <a:buChar char="§"/>
        <a:defRPr sz="2800" kern="12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Calibri" pitchFamily="34" charset="0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52550"/>
            <a:ext cx="8229600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84175" y="457200"/>
            <a:ext cx="8467725" cy="457200"/>
          </a:xfrm>
          <a:prstGeom prst="rect">
            <a:avLst/>
          </a:prstGeom>
          <a:solidFill>
            <a:srgbClr val="6B9A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65125" y="412750"/>
            <a:ext cx="3328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charset="2"/>
              <a:buChar char="§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dirty="0">
                <a:solidFill>
                  <a:schemeClr val="bg1"/>
                </a:solidFill>
                <a:latin typeface="Arial" charset="0"/>
              </a:rPr>
              <a:t>Slide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Calibri" pitchFamily="34" charset="0"/>
          <a:ea typeface="ＭＳ Ｐゴシック" charset="0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Calibri" pitchFamily="34" charset="0"/>
          <a:ea typeface="ＭＳ Ｐゴシック" charset="0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Calibri" pitchFamily="34" charset="0"/>
          <a:ea typeface="ＭＳ Ｐゴシック" charset="0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3E61074-BC5D-4967-B3D5-BA3D13512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1" r="7018"/>
          <a:stretch/>
        </p:blipFill>
        <p:spPr>
          <a:xfrm>
            <a:off x="0" y="1"/>
            <a:ext cx="9144001" cy="5732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941082-0508-49FA-9AB9-615AF3E611EC}"/>
              </a:ext>
            </a:extLst>
          </p:cNvPr>
          <p:cNvSpPr txBox="1"/>
          <p:nvPr/>
        </p:nvSpPr>
        <p:spPr>
          <a:xfrm>
            <a:off x="3551583" y="6012454"/>
            <a:ext cx="445273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Josh Mello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Chief Transportation Official</a:t>
            </a:r>
          </a:p>
        </p:txBody>
      </p:sp>
      <p:pic>
        <p:nvPicPr>
          <p:cNvPr id="8" name="Picture 4" descr="PA_logo_horiz_RGB.jpg">
            <a:extLst>
              <a:ext uri="{FF2B5EF4-FFF2-40B4-BE49-F238E27FC236}">
                <a16:creationId xmlns:a16="http://schemas.microsoft.com/office/drawing/2014/main" id="{F4E65794-62E4-4798-AC7D-7D1144BC9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99" y="6053941"/>
            <a:ext cx="2884768" cy="62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B3271F-E4E3-43D2-8D9B-FB5CE97D7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314" y="5905530"/>
            <a:ext cx="961118" cy="8502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590A6C-080A-43E9-BBCC-D0DE325DA5E2}"/>
              </a:ext>
            </a:extLst>
          </p:cNvPr>
          <p:cNvSpPr/>
          <p:nvPr/>
        </p:nvSpPr>
        <p:spPr>
          <a:xfrm>
            <a:off x="0" y="-1"/>
            <a:ext cx="9143999" cy="5732118"/>
          </a:xfrm>
          <a:prstGeom prst="rect">
            <a:avLst/>
          </a:prstGeom>
          <a:gradFill>
            <a:gsLst>
              <a:gs pos="13000">
                <a:srgbClr val="88B4D8"/>
              </a:gs>
              <a:gs pos="42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36526" y="263388"/>
            <a:ext cx="814547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charset="2"/>
              <a:buChar char="§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Report No. 1 of the Rail Corridor Circulation Studies: Sample Scenarios 1 - 6</a:t>
            </a:r>
            <a:endParaRPr lang="en-US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dobe Gothic Std B" panose="020B08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728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11550" y="457200"/>
            <a:ext cx="5230813" cy="457200"/>
          </a:xfrm>
          <a:prstGeom prst="rect">
            <a:avLst/>
          </a:prstGeom>
          <a:solidFill>
            <a:srgbClr val="6B9A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617687" y="439245"/>
            <a:ext cx="81246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charset="2"/>
              <a:buChar char="§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chemeClr val="bg1"/>
                </a:solidFill>
                <a:latin typeface="Arial" charset="0"/>
              </a:rPr>
              <a:t>Gate Closure Delays (Peak Hours)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92500" y="1371600"/>
            <a:ext cx="4865116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Aft>
                <a:spcPts val="1200"/>
              </a:spcAft>
              <a:buSzPct val="80000"/>
              <a:defRPr/>
            </a:pPr>
            <a:endParaRPr lang="en-US" altLang="en-US" sz="20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76357-B50D-4516-B985-2165CCEE977A}"/>
              </a:ext>
            </a:extLst>
          </p:cNvPr>
          <p:cNvSpPr txBox="1"/>
          <p:nvPr/>
        </p:nvSpPr>
        <p:spPr>
          <a:xfrm rot="5400000">
            <a:off x="5679986" y="3351044"/>
            <a:ext cx="5355312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Caltrain + HSR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108160-3C74-4154-9FDE-25106DF24899}"/>
              </a:ext>
            </a:extLst>
          </p:cNvPr>
          <p:cNvGrpSpPr/>
          <p:nvPr/>
        </p:nvGrpSpPr>
        <p:grpSpPr>
          <a:xfrm>
            <a:off x="1709024" y="1058107"/>
            <a:ext cx="5942002" cy="5118900"/>
            <a:chOff x="1042999" y="1366875"/>
            <a:chExt cx="4984088" cy="45055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C1AD1C-325F-4C49-BF84-613D79C3D190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t="15490" r="2143" b="41118"/>
            <a:stretch/>
          </p:blipFill>
          <p:spPr>
            <a:xfrm>
              <a:off x="1042999" y="1366875"/>
              <a:ext cx="4984088" cy="163472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4257A5-74D6-42D7-BBFD-E5F729210F1A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2143" t="56980"/>
            <a:stretch/>
          </p:blipFill>
          <p:spPr>
            <a:xfrm>
              <a:off x="1042999" y="2801670"/>
              <a:ext cx="4984088" cy="162070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8F2AD93-E373-4A61-8A9E-2985B461B965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t="59563"/>
            <a:stretch/>
          </p:blipFill>
          <p:spPr>
            <a:xfrm>
              <a:off x="1042999" y="4353795"/>
              <a:ext cx="4953832" cy="15186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9339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11550" y="457200"/>
            <a:ext cx="5230813" cy="457200"/>
          </a:xfrm>
          <a:prstGeom prst="rect">
            <a:avLst/>
          </a:prstGeom>
          <a:solidFill>
            <a:srgbClr val="6B9A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617687" y="439245"/>
            <a:ext cx="81246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charset="2"/>
              <a:buChar char="§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chemeClr val="bg1"/>
                </a:solidFill>
                <a:latin typeface="Arial" charset="0"/>
              </a:rPr>
              <a:t>Effects of: Caltrain &amp; High-Speed Rail Mods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92500" y="1371600"/>
            <a:ext cx="4865116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Aft>
                <a:spcPts val="1200"/>
              </a:spcAft>
              <a:buSzPct val="80000"/>
              <a:defRPr/>
            </a:pPr>
            <a:endParaRPr lang="en-US" altLang="en-US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718" y="1245492"/>
            <a:ext cx="8244025" cy="4144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Impacts in 2025 with Caltrain and HSR Operating: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~ 20% capacity reduction of roadways vs. 2017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Delays (2030) (Varies by location and time of day)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60+ % increase in delay for AM 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100+ % increase in delay for PM 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Some traffic will divert (e.g., to University, Oregon Expwy,  Embarcadero, San Antonio) </a:t>
            </a:r>
          </a:p>
        </p:txBody>
      </p:sp>
    </p:spTree>
    <p:extLst>
      <p:ext uri="{BB962C8B-B14F-4D97-AF65-F5344CB8AC3E}">
        <p14:creationId xmlns:p14="http://schemas.microsoft.com/office/powerpoint/2010/main" val="828145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C64D62-6BDF-4A49-A3AA-49C2EE338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697986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06691"/>
            <a:ext cx="8742363" cy="457200"/>
          </a:xfrm>
          <a:prstGeom prst="rect">
            <a:avLst/>
          </a:prstGeom>
          <a:solidFill>
            <a:srgbClr val="6B9A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92500" y="1371600"/>
            <a:ext cx="4865116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Aft>
                <a:spcPts val="1200"/>
              </a:spcAft>
              <a:buSzPct val="80000"/>
              <a:defRPr/>
            </a:pPr>
            <a:endParaRPr lang="en-US" altLang="en-US" sz="2000" dirty="0">
              <a:latin typeface="+mn-lt"/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86D0B04B-5849-4F78-AF9F-55FA8C091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687" y="76036"/>
            <a:ext cx="81246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charset="2"/>
              <a:buChar char="§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 charset="0"/>
              </a:rPr>
              <a:t>AM &amp; PM Delays in Seconds for 2017, 2020, 2030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12EB29-0B4A-42FA-9B58-4CA2E0E3B9C7}"/>
              </a:ext>
            </a:extLst>
          </p:cNvPr>
          <p:cNvSpPr txBox="1"/>
          <p:nvPr/>
        </p:nvSpPr>
        <p:spPr>
          <a:xfrm>
            <a:off x="5453198" y="978771"/>
            <a:ext cx="4244788" cy="2031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Average delay per vehicle crossing Caltrain tracks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Caltrain operating at planned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HSR Operating as planned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changes to Existing Crossings</a:t>
            </a:r>
          </a:p>
        </p:txBody>
      </p:sp>
    </p:spTree>
    <p:extLst>
      <p:ext uri="{BB962C8B-B14F-4D97-AF65-F5344CB8AC3E}">
        <p14:creationId xmlns:p14="http://schemas.microsoft.com/office/powerpoint/2010/main" val="4167747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2ED50-2921-466F-9ED1-8FA678F2C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64" y="525335"/>
            <a:ext cx="8848436" cy="869355"/>
          </a:xfrm>
        </p:spPr>
        <p:txBody>
          <a:bodyPr/>
          <a:lstStyle/>
          <a:p>
            <a:r>
              <a:rPr lang="en-US" sz="2800" dirty="0"/>
              <a:t>2030 Charleston Rd PM Peak Queues (20 Trains/</a:t>
            </a:r>
            <a:r>
              <a:rPr lang="en-US" sz="2800" dirty="0" err="1"/>
              <a:t>hr</a:t>
            </a:r>
            <a:r>
              <a:rPr lang="en-US" sz="2800" dirty="0"/>
              <a:t>)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90430B9C-99DE-40F4-AB4D-2A29300EF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291" y="1025494"/>
            <a:ext cx="6142182" cy="538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94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2ED50-2921-466F-9ED1-8FA678F2C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64" y="525335"/>
            <a:ext cx="8848436" cy="869355"/>
          </a:xfrm>
        </p:spPr>
        <p:txBody>
          <a:bodyPr/>
          <a:lstStyle/>
          <a:p>
            <a:r>
              <a:rPr lang="en-US" sz="2800" dirty="0"/>
              <a:t>Traffic Conditions for “No Build” Scenarios</a:t>
            </a:r>
            <a:br>
              <a:rPr lang="en-US" sz="2800" dirty="0"/>
            </a:br>
            <a:endParaRPr lang="en-US" sz="28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6669FB5-5B51-42E9-B770-BF8B4A3A58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056152"/>
              </p:ext>
            </p:extLst>
          </p:nvPr>
        </p:nvGraphicFramePr>
        <p:xfrm>
          <a:off x="1030943" y="2767344"/>
          <a:ext cx="6946778" cy="1816990"/>
        </p:xfrm>
        <a:graphic>
          <a:graphicData uri="http://schemas.openxmlformats.org/drawingml/2006/table">
            <a:tbl>
              <a:tblPr firstRow="1" firstCol="1" bandRow="1"/>
              <a:tblGrid>
                <a:gridCol w="1815097">
                  <a:extLst>
                    <a:ext uri="{9D8B030D-6E8A-4147-A177-3AD203B41FA5}">
                      <a16:colId xmlns:a16="http://schemas.microsoft.com/office/drawing/2014/main" val="3498217595"/>
                    </a:ext>
                  </a:extLst>
                </a:gridCol>
                <a:gridCol w="1710103">
                  <a:extLst>
                    <a:ext uri="{9D8B030D-6E8A-4147-A177-3AD203B41FA5}">
                      <a16:colId xmlns:a16="http://schemas.microsoft.com/office/drawing/2014/main" val="2047508872"/>
                    </a:ext>
                  </a:extLst>
                </a:gridCol>
                <a:gridCol w="1710789">
                  <a:extLst>
                    <a:ext uri="{9D8B030D-6E8A-4147-A177-3AD203B41FA5}">
                      <a16:colId xmlns:a16="http://schemas.microsoft.com/office/drawing/2014/main" val="4163645295"/>
                    </a:ext>
                  </a:extLst>
                </a:gridCol>
                <a:gridCol w="1710789">
                  <a:extLst>
                    <a:ext uri="{9D8B030D-6E8A-4147-A177-3AD203B41FA5}">
                      <a16:colId xmlns:a16="http://schemas.microsoft.com/office/drawing/2014/main" val="2881832526"/>
                    </a:ext>
                  </a:extLst>
                </a:gridCol>
              </a:tblGrid>
              <a:tr h="363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Crossing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2017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2020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2030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741497"/>
                  </a:ext>
                </a:extLst>
              </a:tr>
              <a:tr h="3633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Palo Alto Ave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E/F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F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F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185460"/>
                  </a:ext>
                </a:extLst>
              </a:tr>
              <a:tr h="3633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Churchill Ave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F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F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8514948"/>
                  </a:ext>
                </a:extLst>
              </a:tr>
              <a:tr h="3633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Meadow Dr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D/E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D/E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E/F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1836356"/>
                  </a:ext>
                </a:extLst>
              </a:tr>
              <a:tr h="3633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Charleston Rd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E/F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F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F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37047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045F5764-B6DB-43CB-8F21-A2D2BEFE0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1515" y="2121013"/>
            <a:ext cx="64684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228600" algn="l"/>
                <a:tab pos="457200" algn="l"/>
                <a:tab pos="742950" algn="l"/>
                <a:tab pos="9144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28600" algn="l"/>
                <a:tab pos="457200" algn="l"/>
                <a:tab pos="742950" algn="l"/>
                <a:tab pos="9144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28600" algn="l"/>
                <a:tab pos="457200" algn="l"/>
                <a:tab pos="742950" algn="l"/>
                <a:tab pos="9144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28600" algn="l"/>
                <a:tab pos="457200" algn="l"/>
                <a:tab pos="742950" algn="l"/>
                <a:tab pos="9144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28600" algn="l"/>
                <a:tab pos="457200" algn="l"/>
                <a:tab pos="742950" algn="l"/>
                <a:tab pos="9144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742950" algn="l"/>
                <a:tab pos="9144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742950" algn="l"/>
                <a:tab pos="9144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742950" algn="l"/>
                <a:tab pos="9144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742950" algn="l"/>
                <a:tab pos="9144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742950" algn="l"/>
                <a:tab pos="914400" algn="l"/>
                <a:tab pos="3200400" algn="l"/>
              </a:tabLs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Overall Level-of-Service of Key Rail Crossing Movements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742950" algn="l"/>
                <a:tab pos="914400" algn="l"/>
                <a:tab pos="3200400" algn="l"/>
              </a:tabLst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96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B9A372-D372-418E-B993-30ED85DEA87B}"/>
              </a:ext>
            </a:extLst>
          </p:cNvPr>
          <p:cNvSpPr txBox="1"/>
          <p:nvPr/>
        </p:nvSpPr>
        <p:spPr>
          <a:xfrm>
            <a:off x="665611" y="2464692"/>
            <a:ext cx="776121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Testing the 6 Sample Scenarios at 2030: </a:t>
            </a:r>
          </a:p>
          <a:p>
            <a:pPr algn="ctr"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TRAFFIC EFFECTS</a:t>
            </a:r>
          </a:p>
        </p:txBody>
      </p:sp>
    </p:spTree>
    <p:extLst>
      <p:ext uri="{BB962C8B-B14F-4D97-AF65-F5344CB8AC3E}">
        <p14:creationId xmlns:p14="http://schemas.microsoft.com/office/powerpoint/2010/main" val="4273790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2ED50-2921-466F-9ED1-8FA678F2C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5335"/>
            <a:ext cx="8848436" cy="424924"/>
          </a:xfrm>
        </p:spPr>
        <p:txBody>
          <a:bodyPr/>
          <a:lstStyle/>
          <a:p>
            <a:pPr algn="ctr"/>
            <a:r>
              <a:rPr lang="en-US" sz="2800" dirty="0"/>
              <a:t>Rail Corridor Circulation Study: Traffic Measures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A9CEF0E-1764-4407-A842-FEA6C200A5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946227"/>
              </p:ext>
            </p:extLst>
          </p:nvPr>
        </p:nvGraphicFramePr>
        <p:xfrm>
          <a:off x="1557329" y="1579681"/>
          <a:ext cx="6054090" cy="2951674"/>
        </p:xfrm>
        <a:graphic>
          <a:graphicData uri="http://schemas.openxmlformats.org/drawingml/2006/table">
            <a:tbl>
              <a:tblPr firstRow="1" firstCol="1" bandRow="1"/>
              <a:tblGrid>
                <a:gridCol w="1090621">
                  <a:extLst>
                    <a:ext uri="{9D8B030D-6E8A-4147-A177-3AD203B41FA5}">
                      <a16:colId xmlns:a16="http://schemas.microsoft.com/office/drawing/2014/main" val="69377945"/>
                    </a:ext>
                  </a:extLst>
                </a:gridCol>
                <a:gridCol w="648644">
                  <a:extLst>
                    <a:ext uri="{9D8B030D-6E8A-4147-A177-3AD203B41FA5}">
                      <a16:colId xmlns:a16="http://schemas.microsoft.com/office/drawing/2014/main" val="3392114218"/>
                    </a:ext>
                  </a:extLst>
                </a:gridCol>
                <a:gridCol w="739775">
                  <a:extLst>
                    <a:ext uri="{9D8B030D-6E8A-4147-A177-3AD203B41FA5}">
                      <a16:colId xmlns:a16="http://schemas.microsoft.com/office/drawing/2014/main" val="353772787"/>
                    </a:ext>
                  </a:extLst>
                </a:gridCol>
                <a:gridCol w="739775">
                  <a:extLst>
                    <a:ext uri="{9D8B030D-6E8A-4147-A177-3AD203B41FA5}">
                      <a16:colId xmlns:a16="http://schemas.microsoft.com/office/drawing/2014/main" val="3327345581"/>
                    </a:ext>
                  </a:extLst>
                </a:gridCol>
                <a:gridCol w="739775">
                  <a:extLst>
                    <a:ext uri="{9D8B030D-6E8A-4147-A177-3AD203B41FA5}">
                      <a16:colId xmlns:a16="http://schemas.microsoft.com/office/drawing/2014/main" val="3504380749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933524136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4178763294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475051332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Crossing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Existing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(No Build)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Sample Scenario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60407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522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Low Build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Low-Medium Build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Medium Build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Full Build Phase 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Full Build Option 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Full Build Option B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8763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Palo Alto Ave (AKA Alma St)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Q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3776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University Ave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0067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Embarcadero Rd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W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525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Churchill Ave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Q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57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Oregon Expwy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26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E/W Meadow Dr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014592"/>
                  </a:ext>
                </a:extLst>
              </a:tr>
              <a:tr h="622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E/W Charleston Rd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12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7042225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AC955C56-042A-480D-ABC5-E216BF89301F}"/>
              </a:ext>
            </a:extLst>
          </p:cNvPr>
          <p:cNvSpPr/>
          <p:nvPr/>
        </p:nvSpPr>
        <p:spPr>
          <a:xfrm>
            <a:off x="2413000" y="4749800"/>
            <a:ext cx="4572000" cy="4546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  <a:tab pos="1828800" algn="l"/>
                <a:tab pos="3200400" algn="l"/>
              </a:tabLs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A = At Grade  Q = Quiet Zone W = Widened Grade Separated </a:t>
            </a:r>
            <a:b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</a:b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X = Closed to all Traffic    S = Grade Separated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645C1E-EBCD-419E-B6C9-B5D38625E966}"/>
              </a:ext>
            </a:extLst>
          </p:cNvPr>
          <p:cNvSpPr/>
          <p:nvPr/>
        </p:nvSpPr>
        <p:spPr>
          <a:xfrm>
            <a:off x="1476049" y="4527103"/>
            <a:ext cx="6216650" cy="545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  <a:tab pos="1828800" algn="l"/>
                <a:tab pos="3200400" algn="l"/>
              </a:tabLst>
            </a:pP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Key	</a:t>
            </a:r>
            <a:r>
              <a:rPr lang="en-US" sz="1100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EXISTING</a:t>
            </a:r>
            <a:endParaRPr lang="en-US" sz="1100" dirty="0">
              <a:highlight>
                <a:srgbClr val="FFE69E"/>
              </a:highlight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</a:rPr>
              <a:t>	</a:t>
            </a:r>
            <a:r>
              <a:rPr lang="en-US" sz="1100" dirty="0">
                <a:highlight>
                  <a:srgbClr val="00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NEW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22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359D38-A8CB-4DF2-B1AF-B567B168ACB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09" y="1080655"/>
            <a:ext cx="6622451" cy="52093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676BC8C-5C39-4C04-82F3-8602F4C01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965" y="525335"/>
            <a:ext cx="8857401" cy="424924"/>
          </a:xfrm>
        </p:spPr>
        <p:txBody>
          <a:bodyPr/>
          <a:lstStyle/>
          <a:p>
            <a:pPr algn="ctr"/>
            <a:r>
              <a:rPr lang="en-US" sz="2800" dirty="0"/>
              <a:t>Scenario 1:  CAPACITY CONSTRAINED TEST</a:t>
            </a:r>
          </a:p>
        </p:txBody>
      </p:sp>
    </p:spTree>
    <p:extLst>
      <p:ext uri="{BB962C8B-B14F-4D97-AF65-F5344CB8AC3E}">
        <p14:creationId xmlns:p14="http://schemas.microsoft.com/office/powerpoint/2010/main" val="2922236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1285FBC-A9A5-4613-BB08-6D3328B09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00" y="525336"/>
            <a:ext cx="8338394" cy="409638"/>
          </a:xfrm>
        </p:spPr>
        <p:txBody>
          <a:bodyPr/>
          <a:lstStyle/>
          <a:p>
            <a:pPr algn="ctr"/>
            <a:r>
              <a:rPr lang="en-US" sz="2800" dirty="0"/>
              <a:t>Scenario 6:  MAXIMUM ACCESSIBILITY TEST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ED55D0-6006-4016-A671-8CCC47AEF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281" y="1062183"/>
            <a:ext cx="6713631" cy="525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50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2F7C3E-AC2C-4BFF-B6FE-0A93D70DC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74" y="1059734"/>
            <a:ext cx="7067722" cy="522387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E22B768-F35D-4859-A99E-58353AB58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965" y="525335"/>
            <a:ext cx="8857401" cy="424924"/>
          </a:xfrm>
        </p:spPr>
        <p:txBody>
          <a:bodyPr/>
          <a:lstStyle/>
          <a:p>
            <a:pPr algn="ctr"/>
            <a:r>
              <a:rPr lang="en-US" sz="2800" dirty="0"/>
              <a:t>REROUTING IMPACTS:  Scenario 1</a:t>
            </a:r>
          </a:p>
        </p:txBody>
      </p:sp>
    </p:spTree>
    <p:extLst>
      <p:ext uri="{BB962C8B-B14F-4D97-AF65-F5344CB8AC3E}">
        <p14:creationId xmlns:p14="http://schemas.microsoft.com/office/powerpoint/2010/main" val="4172219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D120BF-933F-41EA-804F-0F9F70D1C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47" y="525336"/>
            <a:ext cx="7221538" cy="409638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B9A372-D372-418E-B993-30ED85DEA87B}"/>
              </a:ext>
            </a:extLst>
          </p:cNvPr>
          <p:cNvSpPr txBox="1"/>
          <p:nvPr/>
        </p:nvSpPr>
        <p:spPr>
          <a:xfrm>
            <a:off x="638718" y="1245492"/>
            <a:ext cx="806388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Introduction &amp; Background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Impacts Under “No Build” Scenarios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Testing the 6 Sample Scenarios</a:t>
            </a:r>
          </a:p>
          <a:p>
            <a:pPr marL="914400" lvl="1" indent="-4572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Motor Vehicles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Testing the 6 Sample Scenarios</a:t>
            </a:r>
          </a:p>
          <a:p>
            <a:pPr marL="914400" lvl="1" indent="-4572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Bicycles &amp; Pedestrians</a:t>
            </a:r>
          </a:p>
          <a:p>
            <a:pPr marL="914400" lvl="1" indent="-4572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Road Collisions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929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07D473-31FE-442B-AC74-F96D00532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36" y="1040010"/>
            <a:ext cx="7034997" cy="52037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F149FA2-56BE-4BFB-BAF0-81F2ECC11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965" y="525335"/>
            <a:ext cx="8857401" cy="424924"/>
          </a:xfrm>
        </p:spPr>
        <p:txBody>
          <a:bodyPr/>
          <a:lstStyle/>
          <a:p>
            <a:pPr algn="ctr"/>
            <a:r>
              <a:rPr lang="en-US" sz="2800" dirty="0"/>
              <a:t>REROUTING IMPACTS:  Scenario 6</a:t>
            </a:r>
          </a:p>
        </p:txBody>
      </p:sp>
    </p:spTree>
    <p:extLst>
      <p:ext uri="{BB962C8B-B14F-4D97-AF65-F5344CB8AC3E}">
        <p14:creationId xmlns:p14="http://schemas.microsoft.com/office/powerpoint/2010/main" val="622043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2ED50-2921-466F-9ED1-8FA678F2C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64" y="537525"/>
            <a:ext cx="8848436" cy="869355"/>
          </a:xfrm>
        </p:spPr>
        <p:txBody>
          <a:bodyPr/>
          <a:lstStyle/>
          <a:p>
            <a:r>
              <a:rPr lang="en-US" sz="2200" dirty="0"/>
              <a:t>Summary of Response of the At-Grade Intersections to Change</a:t>
            </a:r>
            <a:br>
              <a:rPr lang="en-US" sz="2800" dirty="0"/>
            </a:b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F7A1287-257B-486E-AAE3-D9D8580DFA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422146"/>
              </p:ext>
            </p:extLst>
          </p:nvPr>
        </p:nvGraphicFramePr>
        <p:xfrm>
          <a:off x="647700" y="1394690"/>
          <a:ext cx="7986712" cy="4684842"/>
        </p:xfrm>
        <a:graphic>
          <a:graphicData uri="http://schemas.openxmlformats.org/drawingml/2006/table">
            <a:tbl>
              <a:tblPr firstRow="1" firstCol="1" bandRow="1"/>
              <a:tblGrid>
                <a:gridCol w="1996678">
                  <a:extLst>
                    <a:ext uri="{9D8B030D-6E8A-4147-A177-3AD203B41FA5}">
                      <a16:colId xmlns:a16="http://schemas.microsoft.com/office/drawing/2014/main" val="4187674252"/>
                    </a:ext>
                  </a:extLst>
                </a:gridCol>
                <a:gridCol w="1996678">
                  <a:extLst>
                    <a:ext uri="{9D8B030D-6E8A-4147-A177-3AD203B41FA5}">
                      <a16:colId xmlns:a16="http://schemas.microsoft.com/office/drawing/2014/main" val="1701518820"/>
                    </a:ext>
                  </a:extLst>
                </a:gridCol>
                <a:gridCol w="1996678">
                  <a:extLst>
                    <a:ext uri="{9D8B030D-6E8A-4147-A177-3AD203B41FA5}">
                      <a16:colId xmlns:a16="http://schemas.microsoft.com/office/drawing/2014/main" val="2577399031"/>
                    </a:ext>
                  </a:extLst>
                </a:gridCol>
                <a:gridCol w="1996678">
                  <a:extLst>
                    <a:ext uri="{9D8B030D-6E8A-4147-A177-3AD203B41FA5}">
                      <a16:colId xmlns:a16="http://schemas.microsoft.com/office/drawing/2014/main" val="3806692362"/>
                    </a:ext>
                  </a:extLst>
                </a:gridCol>
              </a:tblGrid>
              <a:tr h="7316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300" b="1" i="0" baseline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 </a:t>
                      </a:r>
                      <a:endParaRPr lang="en-US" sz="1300" i="1" baseline="0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300" b="1" i="0" baseline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Remain</a:t>
                      </a:r>
                      <a:br>
                        <a:rPr lang="en-US" sz="1300" b="1" i="0" baseline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</a:br>
                      <a:r>
                        <a:rPr lang="en-US" sz="1300" b="1" i="0" baseline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 at-grade</a:t>
                      </a:r>
                      <a:endParaRPr lang="en-US" sz="1300" i="1" baseline="0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300" b="1" i="0" baseline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Closed</a:t>
                      </a:r>
                      <a:endParaRPr lang="en-US" sz="1300" i="1" baseline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300" b="1" i="0" baseline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Grade-separated</a:t>
                      </a:r>
                      <a:endParaRPr lang="en-US" sz="1300" i="1" baseline="0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36978"/>
                  </a:ext>
                </a:extLst>
              </a:tr>
              <a:tr h="7833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300" i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Palo Alto Ave </a:t>
                      </a:r>
                      <a:r>
                        <a:rPr lang="en-US" sz="1300" b="0" i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/ </a:t>
                      </a:r>
                      <a:r>
                        <a:rPr lang="en-US" sz="1300" b="0" i="0" kern="120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Alma</a:t>
                      </a:r>
                      <a:r>
                        <a:rPr lang="en-US" sz="1300" b="0" i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 </a:t>
                      </a:r>
                      <a:r>
                        <a:rPr lang="en-US" sz="1300" i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St</a:t>
                      </a:r>
                      <a:endParaRPr lang="en-US" sz="1300" i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300" i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Little effect</a:t>
                      </a:r>
                      <a:endParaRPr lang="en-US" sz="1300" i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300" i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Sheds small amount of traffic to Ravenswood Ave and University Ave</a:t>
                      </a:r>
                      <a:endParaRPr lang="en-US" sz="1300" i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300" i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Significantly increases traffic flows. (</a:t>
                      </a:r>
                      <a:r>
                        <a:rPr lang="en-US" sz="1300" i="1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~</a:t>
                      </a:r>
                      <a:r>
                        <a:rPr lang="en-US" sz="1300" i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30%)</a:t>
                      </a:r>
                      <a:endParaRPr lang="en-US" sz="1300" i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 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4201829"/>
                  </a:ext>
                </a:extLst>
              </a:tr>
              <a:tr h="11718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300" i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Churchill Ave</a:t>
                      </a:r>
                      <a:endParaRPr lang="en-US" sz="1300" i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300" i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Little effect</a:t>
                      </a:r>
                      <a:endParaRPr lang="en-US" sz="1300" i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300" i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Considerable diversion to Embarcadero Rd, which if widened could operate satisfactorily.</a:t>
                      </a:r>
                      <a:endParaRPr lang="en-US" sz="1300" i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300" i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It is suspected that there would be little effect on other grade crossings, if other separations implemented.  Could attract small amounts of traffic.</a:t>
                      </a:r>
                      <a:endParaRPr lang="en-US" sz="1300" i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533695"/>
                  </a:ext>
                </a:extLst>
              </a:tr>
              <a:tr h="7812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300" i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E/W Meadow Drive</a:t>
                      </a:r>
                      <a:endParaRPr lang="en-US" sz="1300" i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300" i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As traffic grows, will shed to Oregon Expressway and Charleston Rd (if grade separated)</a:t>
                      </a:r>
                      <a:endParaRPr lang="en-US" sz="1300" i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300" i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Some diversion to Charleston Road; significant if Charleston is grade-separated</a:t>
                      </a:r>
                      <a:endParaRPr lang="en-US" sz="1300" i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300" i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Significantly increases traffic flows (</a:t>
                      </a:r>
                      <a:r>
                        <a:rPr lang="en-US" sz="1300" i="1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~</a:t>
                      </a:r>
                      <a:r>
                        <a:rPr lang="en-US" sz="1300" i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50%)</a:t>
                      </a:r>
                      <a:endParaRPr lang="en-US" sz="1300" i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1721914"/>
                  </a:ext>
                </a:extLst>
              </a:tr>
              <a:tr h="7812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300" i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Charleston Rd</a:t>
                      </a:r>
                      <a:endParaRPr lang="en-US" sz="1300" i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300" i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As traffic grows, will shed to San Antonio Road</a:t>
                      </a:r>
                      <a:endParaRPr lang="en-US" sz="1300" i="1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300" i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Not tested but likely to either shed significant traffic to San Antonio Road or reduce traffic overall</a:t>
                      </a:r>
                      <a:endParaRPr lang="en-US" sz="1300" i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300" i="0" dirty="0">
                          <a:solidFill>
                            <a:srgbClr val="44546A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Significant increases to traffic flows (50+%).  Some diverts from San Antonio Rd.</a:t>
                      </a:r>
                      <a:endParaRPr lang="en-US" sz="1300" i="1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8900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3BE50A0-E1E5-4543-90B5-948E1E98B340}"/>
              </a:ext>
            </a:extLst>
          </p:cNvPr>
          <p:cNvSpPr txBox="1"/>
          <p:nvPr/>
        </p:nvSpPr>
        <p:spPr>
          <a:xfrm>
            <a:off x="838200" y="1841500"/>
            <a:ext cx="965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44546A"/>
                </a:solidFill>
                <a:latin typeface="Arial" panose="020B0604020202020204" pitchFamily="34" charset="0"/>
                <a:cs typeface="Latha" panose="020B0604020202020204" pitchFamily="34" charset="0"/>
              </a:rPr>
              <a:t>Location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6A94A-356D-4D5A-9CC7-710FCE18F90B}"/>
              </a:ext>
            </a:extLst>
          </p:cNvPr>
          <p:cNvSpPr txBox="1"/>
          <p:nvPr/>
        </p:nvSpPr>
        <p:spPr>
          <a:xfrm>
            <a:off x="1612900" y="1494984"/>
            <a:ext cx="965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44546A"/>
                </a:solidFill>
                <a:latin typeface="Arial" panose="020B0604020202020204" pitchFamily="34" charset="0"/>
                <a:cs typeface="Latha" panose="020B0604020202020204" pitchFamily="34" charset="0"/>
              </a:rPr>
              <a:t>Condition</a:t>
            </a:r>
          </a:p>
        </p:txBody>
      </p:sp>
    </p:spTree>
    <p:extLst>
      <p:ext uri="{BB962C8B-B14F-4D97-AF65-F5344CB8AC3E}">
        <p14:creationId xmlns:p14="http://schemas.microsoft.com/office/powerpoint/2010/main" val="3155738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B9A372-D372-418E-B993-30ED85DEA87B}"/>
              </a:ext>
            </a:extLst>
          </p:cNvPr>
          <p:cNvSpPr txBox="1"/>
          <p:nvPr/>
        </p:nvSpPr>
        <p:spPr>
          <a:xfrm>
            <a:off x="665611" y="2410903"/>
            <a:ext cx="776121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Testing the 6 Sample Scenarios at 2030: </a:t>
            </a:r>
          </a:p>
          <a:p>
            <a:pPr algn="ctr"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BICYCLE &amp; PEDESTRIAN EFFECTS</a:t>
            </a:r>
          </a:p>
        </p:txBody>
      </p:sp>
    </p:spTree>
    <p:extLst>
      <p:ext uri="{BB962C8B-B14F-4D97-AF65-F5344CB8AC3E}">
        <p14:creationId xmlns:p14="http://schemas.microsoft.com/office/powerpoint/2010/main" val="3201856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E468632-0ED5-4531-B758-BD11238D81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280077"/>
              </p:ext>
            </p:extLst>
          </p:nvPr>
        </p:nvGraphicFramePr>
        <p:xfrm>
          <a:off x="887507" y="1775363"/>
          <a:ext cx="7082117" cy="3111501"/>
        </p:xfrm>
        <a:graphic>
          <a:graphicData uri="http://schemas.openxmlformats.org/drawingml/2006/table">
            <a:tbl>
              <a:tblPr firstRow="1" firstCol="1" bandRow="1"/>
              <a:tblGrid>
                <a:gridCol w="1295291">
                  <a:extLst>
                    <a:ext uri="{9D8B030D-6E8A-4147-A177-3AD203B41FA5}">
                      <a16:colId xmlns:a16="http://schemas.microsoft.com/office/drawing/2014/main" val="3349586717"/>
                    </a:ext>
                  </a:extLst>
                </a:gridCol>
                <a:gridCol w="668082">
                  <a:extLst>
                    <a:ext uri="{9D8B030D-6E8A-4147-A177-3AD203B41FA5}">
                      <a16:colId xmlns:a16="http://schemas.microsoft.com/office/drawing/2014/main" val="185218955"/>
                    </a:ext>
                  </a:extLst>
                </a:gridCol>
                <a:gridCol w="876904">
                  <a:extLst>
                    <a:ext uri="{9D8B030D-6E8A-4147-A177-3AD203B41FA5}">
                      <a16:colId xmlns:a16="http://schemas.microsoft.com/office/drawing/2014/main" val="795727547"/>
                    </a:ext>
                  </a:extLst>
                </a:gridCol>
                <a:gridCol w="876904">
                  <a:extLst>
                    <a:ext uri="{9D8B030D-6E8A-4147-A177-3AD203B41FA5}">
                      <a16:colId xmlns:a16="http://schemas.microsoft.com/office/drawing/2014/main" val="1081167146"/>
                    </a:ext>
                  </a:extLst>
                </a:gridCol>
                <a:gridCol w="876904">
                  <a:extLst>
                    <a:ext uri="{9D8B030D-6E8A-4147-A177-3AD203B41FA5}">
                      <a16:colId xmlns:a16="http://schemas.microsoft.com/office/drawing/2014/main" val="2293330700"/>
                    </a:ext>
                  </a:extLst>
                </a:gridCol>
                <a:gridCol w="829344">
                  <a:extLst>
                    <a:ext uri="{9D8B030D-6E8A-4147-A177-3AD203B41FA5}">
                      <a16:colId xmlns:a16="http://schemas.microsoft.com/office/drawing/2014/main" val="1912471722"/>
                    </a:ext>
                  </a:extLst>
                </a:gridCol>
                <a:gridCol w="829344">
                  <a:extLst>
                    <a:ext uri="{9D8B030D-6E8A-4147-A177-3AD203B41FA5}">
                      <a16:colId xmlns:a16="http://schemas.microsoft.com/office/drawing/2014/main" val="1621948963"/>
                    </a:ext>
                  </a:extLst>
                </a:gridCol>
                <a:gridCol w="829344">
                  <a:extLst>
                    <a:ext uri="{9D8B030D-6E8A-4147-A177-3AD203B41FA5}">
                      <a16:colId xmlns:a16="http://schemas.microsoft.com/office/drawing/2014/main" val="4291692449"/>
                    </a:ext>
                  </a:extLst>
                </a:gridCol>
              </a:tblGrid>
              <a:tr h="215267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Crossing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Existing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(No Build)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Sample Scenario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236176"/>
                  </a:ext>
                </a:extLst>
              </a:tr>
              <a:tr h="215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4345065"/>
                  </a:ext>
                </a:extLst>
              </a:tr>
              <a:tr h="5282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Low Build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Low-Medium Build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Medium Build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Full Build Phase 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Full Build Option 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Full Build Option 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638713"/>
                  </a:ext>
                </a:extLst>
              </a:tr>
              <a:tr h="430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Everett Ave/Lytton Ave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709034"/>
                  </a:ext>
                </a:extLst>
              </a:tr>
              <a:tr h="2152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Homer Ave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261578"/>
                  </a:ext>
                </a:extLst>
              </a:tr>
              <a:tr h="2152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Churchill Ave </a:t>
                      </a:r>
                      <a:r>
                        <a:rPr lang="en-US" sz="1100" b="1" baseline="30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3962076"/>
                  </a:ext>
                </a:extLst>
              </a:tr>
              <a:tr h="2152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California Ave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961533"/>
                  </a:ext>
                </a:extLst>
              </a:tr>
              <a:tr h="645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Loma Verde Ave/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Matadero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 Creek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656576"/>
                  </a:ext>
                </a:extLst>
              </a:tr>
              <a:tr h="430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E/W Meadow Dr.</a:t>
                      </a:r>
                      <a:r>
                        <a:rPr lang="en-US" sz="1100" b="1" baseline="30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 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B/P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atha" panose="020B0604020202020204" pitchFamily="34" charset="0"/>
                        </a:rPr>
                        <a:t>-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7709541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D0088723-5942-4F4D-9842-A5E323BEA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885" y="5061152"/>
            <a:ext cx="622966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13716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3716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3716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3716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3716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716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716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716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716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  <a:tab pos="3200400" algn="l"/>
              </a:tabLst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Key  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EXISTING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  <a:tab pos="3200400" algn="l"/>
              </a:tabLst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00FF00"/>
              </a:highligh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71600" algn="l"/>
                <a:tab pos="3200400" algn="l"/>
              </a:tabLst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B/P = Grade-Separated Bicycle/Pedestrian Only	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kumimoji="0" lang="en-US" altLang="en-US" sz="11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= In close proximity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70485C-8DFC-4840-9923-30A5E8EDB9C8}"/>
              </a:ext>
            </a:extLst>
          </p:cNvPr>
          <p:cNvSpPr txBox="1"/>
          <p:nvPr/>
        </p:nvSpPr>
        <p:spPr>
          <a:xfrm>
            <a:off x="368300" y="620533"/>
            <a:ext cx="9105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tabLst>
                <a:tab pos="1371600" algn="l"/>
                <a:tab pos="3200400" algn="l"/>
              </a:tabLst>
            </a:pPr>
            <a:r>
              <a:rPr lang="en-US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Rail Corridor Circulation Study: Bicycle and Pedestrian Measures for the Sample Scenarios 1-6</a:t>
            </a:r>
            <a:endParaRPr lang="en-US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0B040E-A6DF-4639-A881-05DF9C236667}"/>
              </a:ext>
            </a:extLst>
          </p:cNvPr>
          <p:cNvSpPr txBox="1"/>
          <p:nvPr/>
        </p:nvSpPr>
        <p:spPr>
          <a:xfrm flipH="1">
            <a:off x="2936762" y="1167170"/>
            <a:ext cx="396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BICYCLES &amp; PEDESTRIANS</a:t>
            </a:r>
          </a:p>
        </p:txBody>
      </p:sp>
    </p:spTree>
    <p:extLst>
      <p:ext uri="{BB962C8B-B14F-4D97-AF65-F5344CB8AC3E}">
        <p14:creationId xmlns:p14="http://schemas.microsoft.com/office/powerpoint/2010/main" val="3025857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C689A0C-4051-4305-8A08-BED87FAD5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31" y="129309"/>
            <a:ext cx="8272552" cy="623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85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55B55D-846F-4422-8C4E-044FEFE05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14" y="124692"/>
            <a:ext cx="8275320" cy="62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48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F1BBB5-0479-4BE6-A4AD-4B82CBBC6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35" y="120073"/>
            <a:ext cx="8275320" cy="623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2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1E0C415-1BE6-434E-BCF3-6BFFA6C049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731915"/>
              </p:ext>
            </p:extLst>
          </p:nvPr>
        </p:nvGraphicFramePr>
        <p:xfrm>
          <a:off x="1104901" y="2134237"/>
          <a:ext cx="7351713" cy="1500983"/>
        </p:xfrm>
        <a:graphic>
          <a:graphicData uri="http://schemas.openxmlformats.org/drawingml/2006/table">
            <a:tbl>
              <a:tblPr firstRow="1" firstCol="1" bandRow="1"/>
              <a:tblGrid>
                <a:gridCol w="1507101">
                  <a:extLst>
                    <a:ext uri="{9D8B030D-6E8A-4147-A177-3AD203B41FA5}">
                      <a16:colId xmlns:a16="http://schemas.microsoft.com/office/drawing/2014/main" val="554578254"/>
                    </a:ext>
                  </a:extLst>
                </a:gridCol>
                <a:gridCol w="1458580">
                  <a:extLst>
                    <a:ext uri="{9D8B030D-6E8A-4147-A177-3AD203B41FA5}">
                      <a16:colId xmlns:a16="http://schemas.microsoft.com/office/drawing/2014/main" val="1903511020"/>
                    </a:ext>
                  </a:extLst>
                </a:gridCol>
                <a:gridCol w="1460050">
                  <a:extLst>
                    <a:ext uri="{9D8B030D-6E8A-4147-A177-3AD203B41FA5}">
                      <a16:colId xmlns:a16="http://schemas.microsoft.com/office/drawing/2014/main" val="3923048293"/>
                    </a:ext>
                  </a:extLst>
                </a:gridCol>
                <a:gridCol w="1462991">
                  <a:extLst>
                    <a:ext uri="{9D8B030D-6E8A-4147-A177-3AD203B41FA5}">
                      <a16:colId xmlns:a16="http://schemas.microsoft.com/office/drawing/2014/main" val="1905849326"/>
                    </a:ext>
                  </a:extLst>
                </a:gridCol>
                <a:gridCol w="1462991">
                  <a:extLst>
                    <a:ext uri="{9D8B030D-6E8A-4147-A177-3AD203B41FA5}">
                      <a16:colId xmlns:a16="http://schemas.microsoft.com/office/drawing/2014/main" val="1521377461"/>
                    </a:ext>
                  </a:extLst>
                </a:gridCol>
              </a:tblGrid>
              <a:tr h="6003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Latha" panose="020B0604020202020204" pitchFamily="34" charset="0"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Latha" panose="020B0604020202020204" pitchFamily="34" charset="0"/>
                        </a:rPr>
                        <a:t>Alma St &amp; Palo Alto Ave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Latha" panose="020B0604020202020204" pitchFamily="34" charset="0"/>
                        </a:rPr>
                        <a:t>Alma St &amp; Churchill Ave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Latha" panose="020B0604020202020204" pitchFamily="34" charset="0"/>
                        </a:rPr>
                        <a:t>Alma St &amp; Meadow Dr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Latha" panose="020B0604020202020204" pitchFamily="34" charset="0"/>
                        </a:rPr>
                        <a:t>Alma St &amp; Charleston Rd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363417"/>
                  </a:ext>
                </a:extLst>
              </a:tr>
              <a:tr h="3001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Latha" panose="020B0604020202020204" pitchFamily="34" charset="0"/>
                        </a:rPr>
                        <a:t>Total Collisions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Latha" panose="020B0604020202020204" pitchFamily="34" charset="0"/>
                        </a:rPr>
                        <a:t>6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B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Latha" panose="020B0604020202020204" pitchFamily="34" charset="0"/>
                        </a:rPr>
                        <a:t>30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B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Latha" panose="020B0604020202020204" pitchFamily="34" charset="0"/>
                        </a:rPr>
                        <a:t>25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B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Latha" panose="020B0604020202020204" pitchFamily="34" charset="0"/>
                        </a:rPr>
                        <a:t>27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218778"/>
                  </a:ext>
                </a:extLst>
              </a:tr>
              <a:tr h="3001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Latha" panose="020B0604020202020204" pitchFamily="34" charset="0"/>
                        </a:rPr>
                        <a:t>Injury Collisions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Latha" panose="020B0604020202020204" pitchFamily="34" charset="0"/>
                        </a:rPr>
                        <a:t>1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Latha" panose="020B0604020202020204" pitchFamily="34" charset="0"/>
                        </a:rPr>
                        <a:t>10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Latha" panose="020B0604020202020204" pitchFamily="34" charset="0"/>
                        </a:rPr>
                        <a:t>11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Latha" panose="020B0604020202020204" pitchFamily="34" charset="0"/>
                        </a:rPr>
                        <a:t>10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414894"/>
                  </a:ext>
                </a:extLst>
              </a:tr>
              <a:tr h="3001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Latha" panose="020B0604020202020204" pitchFamily="34" charset="0"/>
                        </a:rPr>
                        <a:t>Fatal Collisions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Latha" panose="020B0604020202020204" pitchFamily="34" charset="0"/>
                        </a:rPr>
                        <a:t>0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B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Latha" panose="020B0604020202020204" pitchFamily="34" charset="0"/>
                        </a:rPr>
                        <a:t>0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B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Latha" panose="020B0604020202020204" pitchFamily="34" charset="0"/>
                        </a:rPr>
                        <a:t>0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B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Latha" panose="020B0604020202020204" pitchFamily="34" charset="0"/>
                        </a:rPr>
                        <a:t>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Latha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18275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A09BEB5E-A094-4EA6-A082-8494CEBDE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246" y="3688134"/>
            <a:ext cx="930882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457200" algn="l"/>
                <a:tab pos="514350" algn="l"/>
                <a:tab pos="914400" algn="l"/>
                <a:tab pos="13716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457200" algn="l"/>
                <a:tab pos="514350" algn="l"/>
                <a:tab pos="914400" algn="l"/>
                <a:tab pos="13716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57200" algn="l"/>
                <a:tab pos="514350" algn="l"/>
                <a:tab pos="914400" algn="l"/>
                <a:tab pos="13716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57200" algn="l"/>
                <a:tab pos="514350" algn="l"/>
                <a:tab pos="914400" algn="l"/>
                <a:tab pos="13716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57200" algn="l"/>
                <a:tab pos="514350" algn="l"/>
                <a:tab pos="914400" algn="l"/>
                <a:tab pos="13716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14350" algn="l"/>
                <a:tab pos="914400" algn="l"/>
                <a:tab pos="13716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14350" algn="l"/>
                <a:tab pos="914400" algn="l"/>
                <a:tab pos="13716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14350" algn="l"/>
                <a:tab pos="914400" algn="l"/>
                <a:tab pos="13716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14350" algn="l"/>
                <a:tab pos="914400" algn="l"/>
                <a:tab pos="13716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514350" algn="l"/>
                <a:tab pos="914400" algn="l"/>
                <a:tab pos="1371600" algn="l"/>
                <a:tab pos="3200400" algn="l"/>
              </a:tabLst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Source:  SWITRS data provided by City of Palo Alto, 2017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3A16BF-888A-4650-BE31-59EAEDF6BFBF}"/>
              </a:ext>
            </a:extLst>
          </p:cNvPr>
          <p:cNvSpPr txBox="1"/>
          <p:nvPr/>
        </p:nvSpPr>
        <p:spPr>
          <a:xfrm>
            <a:off x="1231900" y="2400300"/>
            <a:ext cx="1790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Item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590DBF-1812-498C-B18F-1B90BB58E212}"/>
              </a:ext>
            </a:extLst>
          </p:cNvPr>
          <p:cNvSpPr txBox="1"/>
          <p:nvPr/>
        </p:nvSpPr>
        <p:spPr>
          <a:xfrm>
            <a:off x="1701800" y="2162385"/>
            <a:ext cx="895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Location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7BE2C6B1-5A46-4693-9D90-EA0B94D0E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87" y="497791"/>
            <a:ext cx="8399313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charset="2"/>
              <a:buChar char="§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Arial" charset="0"/>
              </a:rPr>
              <a:t>Study Area Intersection Roadway Collision Data 2011-2015</a:t>
            </a:r>
          </a:p>
        </p:txBody>
      </p:sp>
    </p:spTree>
    <p:extLst>
      <p:ext uri="{BB962C8B-B14F-4D97-AF65-F5344CB8AC3E}">
        <p14:creationId xmlns:p14="http://schemas.microsoft.com/office/powerpoint/2010/main" val="3358073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alo alto traffic circulation study">
            <a:extLst>
              <a:ext uri="{FF2B5EF4-FFF2-40B4-BE49-F238E27FC236}">
                <a16:creationId xmlns:a16="http://schemas.microsoft.com/office/drawing/2014/main" id="{5888276B-2F1E-46BD-9716-302F05280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78" b="9268"/>
          <a:stretch/>
        </p:blipFill>
        <p:spPr bwMode="auto">
          <a:xfrm>
            <a:off x="-1" y="0"/>
            <a:ext cx="9144001" cy="581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3D8E60-D00F-4C63-ABB6-20DF90C6780A}"/>
              </a:ext>
            </a:extLst>
          </p:cNvPr>
          <p:cNvSpPr/>
          <p:nvPr/>
        </p:nvSpPr>
        <p:spPr>
          <a:xfrm>
            <a:off x="0" y="0"/>
            <a:ext cx="9144000" cy="5817704"/>
          </a:xfrm>
          <a:prstGeom prst="rect">
            <a:avLst/>
          </a:prstGeom>
          <a:gradFill>
            <a:gsLst>
              <a:gs pos="0">
                <a:srgbClr val="00B0F0">
                  <a:alpha val="58000"/>
                </a:srgbClr>
              </a:gs>
              <a:gs pos="45000">
                <a:srgbClr val="BE9C79">
                  <a:alpha val="0"/>
                </a:srgbClr>
              </a:gs>
            </a:gsLst>
            <a:lin ang="4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4" descr="PA_logo_horiz_RGB.jpg">
            <a:extLst>
              <a:ext uri="{FF2B5EF4-FFF2-40B4-BE49-F238E27FC236}">
                <a16:creationId xmlns:a16="http://schemas.microsoft.com/office/drawing/2014/main" id="{F4E65794-62E4-4798-AC7D-7D1144BC9E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99" y="6053941"/>
            <a:ext cx="2884768" cy="62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B3271F-E4E3-43D2-8D9B-FB5CE97D7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4314" y="5905530"/>
            <a:ext cx="961118" cy="8502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F89045-7D44-48A4-B2DB-12C51FC87889}"/>
              </a:ext>
            </a:extLst>
          </p:cNvPr>
          <p:cNvSpPr txBox="1"/>
          <p:nvPr/>
        </p:nvSpPr>
        <p:spPr>
          <a:xfrm>
            <a:off x="3551583" y="6012454"/>
            <a:ext cx="445273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Josh Mello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Chief Transportation Official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6863101A-00EB-4CA9-A0C5-057505DDD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26" y="263388"/>
            <a:ext cx="814547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charset="2"/>
              <a:buChar char="§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Report No. 1 of the Rail Corridor Circulation Studies</a:t>
            </a:r>
            <a:endParaRPr lang="en-US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dobe Gothic Std B" panose="020B08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24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2ED50-2921-466F-9ED1-8FA678F2C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46" y="525335"/>
            <a:ext cx="8836071" cy="823174"/>
          </a:xfrm>
        </p:spPr>
        <p:txBody>
          <a:bodyPr/>
          <a:lstStyle/>
          <a:p>
            <a:r>
              <a:rPr lang="pt-BR" sz="2800" dirty="0"/>
              <a:t>2030 Palo Alto Ave PM Peak Queues (20 Trains/hr)</a:t>
            </a:r>
            <a:br>
              <a:rPr lang="pt-BR" sz="2800" dirty="0"/>
            </a:br>
            <a:endParaRPr lang="en-US" sz="2800" dirty="0"/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8C5AD0D4-7B3E-4C37-B8F8-EDEB99FAF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109" y="1032960"/>
            <a:ext cx="6198454" cy="541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09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B9A372-D372-418E-B993-30ED85DEA87B}"/>
              </a:ext>
            </a:extLst>
          </p:cNvPr>
          <p:cNvSpPr txBox="1"/>
          <p:nvPr/>
        </p:nvSpPr>
        <p:spPr>
          <a:xfrm>
            <a:off x="1750341" y="2769492"/>
            <a:ext cx="806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Introduction &amp; Background</a:t>
            </a:r>
          </a:p>
        </p:txBody>
      </p:sp>
    </p:spTree>
    <p:extLst>
      <p:ext uri="{BB962C8B-B14F-4D97-AF65-F5344CB8AC3E}">
        <p14:creationId xmlns:p14="http://schemas.microsoft.com/office/powerpoint/2010/main" val="2653833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2ED50-2921-466F-9ED1-8FA678F2C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46" y="525335"/>
            <a:ext cx="8836071" cy="823174"/>
          </a:xfrm>
        </p:spPr>
        <p:txBody>
          <a:bodyPr/>
          <a:lstStyle/>
          <a:p>
            <a:r>
              <a:rPr lang="pt-BR" sz="2800" dirty="0"/>
              <a:t>2030 Palo Alto Ave PM Peak Queues (20 Trains/hr)</a:t>
            </a:r>
            <a:br>
              <a:rPr lang="pt-BR" sz="2800" dirty="0"/>
            </a:br>
            <a:endParaRPr lang="en-US" sz="2800" dirty="0"/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8C5AD0D4-7B3E-4C37-B8F8-EDEB99FAF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109" y="1032960"/>
            <a:ext cx="6198454" cy="541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23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2ED50-2921-466F-9ED1-8FA678F2C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46" y="525336"/>
            <a:ext cx="8272653" cy="850882"/>
          </a:xfrm>
        </p:spPr>
        <p:txBody>
          <a:bodyPr/>
          <a:lstStyle/>
          <a:p>
            <a:r>
              <a:rPr lang="en-US" sz="2800" dirty="0"/>
              <a:t>2030 Meadow Dr. PM Peak Queues (20 Trains/</a:t>
            </a:r>
            <a:r>
              <a:rPr lang="en-US" sz="2800" dirty="0" err="1"/>
              <a:t>hr</a:t>
            </a:r>
            <a:r>
              <a:rPr lang="en-US" sz="2800" dirty="0"/>
              <a:t>)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7BE12C22-CF97-49A2-A72F-46F9DEB88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702" y="1026834"/>
            <a:ext cx="6301139" cy="535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72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492500" y="1371600"/>
            <a:ext cx="4865116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  <a:cs typeface="+mn-cs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CB8314B-B146-4F4A-BEA0-6BBC5398A3E7}"/>
              </a:ext>
            </a:extLst>
          </p:cNvPr>
          <p:cNvGraphicFramePr>
            <a:graphicFrameLocks/>
          </p:cNvGraphicFramePr>
          <p:nvPr/>
        </p:nvGraphicFramePr>
        <p:xfrm>
          <a:off x="979487" y="1045368"/>
          <a:ext cx="7185025" cy="4767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8184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492500" y="1371600"/>
            <a:ext cx="4865116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  <a:cs typeface="+mn-cs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205086B-6F89-43C4-9B8B-8F31DB01F282}"/>
              </a:ext>
            </a:extLst>
          </p:cNvPr>
          <p:cNvGraphicFramePr>
            <a:graphicFrameLocks/>
          </p:cNvGraphicFramePr>
          <p:nvPr/>
        </p:nvGraphicFramePr>
        <p:xfrm>
          <a:off x="1016000" y="1124743"/>
          <a:ext cx="7112000" cy="4608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56356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D120BF-933F-41EA-804F-0F9F70D1C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47" y="525336"/>
            <a:ext cx="7221538" cy="409638"/>
          </a:xfrm>
        </p:spPr>
        <p:txBody>
          <a:bodyPr/>
          <a:lstStyle/>
          <a:p>
            <a:r>
              <a:rPr lang="en-US" dirty="0"/>
              <a:t>Traffic Circulation Study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B9A372-D372-418E-B993-30ED85DEA87B}"/>
              </a:ext>
            </a:extLst>
          </p:cNvPr>
          <p:cNvSpPr txBox="1"/>
          <p:nvPr/>
        </p:nvSpPr>
        <p:spPr>
          <a:xfrm>
            <a:off x="638718" y="1245492"/>
            <a:ext cx="8063889" cy="4688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Overview of Study being performed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Assessing ‘what if’ scenarios related to alternatives at Palo Alto; Churchill; Meadow; Charleston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Do nothing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Close completely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Bikes/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Peds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separated crossing only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Full grade separation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Mix and match alternatives</a:t>
            </a:r>
          </a:p>
        </p:txBody>
      </p:sp>
    </p:spTree>
    <p:extLst>
      <p:ext uri="{BB962C8B-B14F-4D97-AF65-F5344CB8AC3E}">
        <p14:creationId xmlns:p14="http://schemas.microsoft.com/office/powerpoint/2010/main" val="1650865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D120BF-933F-41EA-804F-0F9F70D1C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46" y="525336"/>
            <a:ext cx="8112523" cy="409638"/>
          </a:xfrm>
        </p:spPr>
        <p:txBody>
          <a:bodyPr/>
          <a:lstStyle/>
          <a:p>
            <a:r>
              <a:rPr lang="en-US" sz="2800" dirty="0"/>
              <a:t>Traffic Circulation Study – At Grade Crossings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B9A372-D372-418E-B993-30ED85DEA87B}"/>
              </a:ext>
            </a:extLst>
          </p:cNvPr>
          <p:cNvSpPr txBox="1"/>
          <p:nvPr/>
        </p:nvSpPr>
        <p:spPr>
          <a:xfrm>
            <a:off x="467560" y="1036770"/>
            <a:ext cx="8368327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Methodology of Study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2017 traffic counts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Volume Growth based on regional projections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(MTC/VTA)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“Best Practices” assignments for growth and traffic diversion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Two model approach: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Palo Alto Travel Demand Model (regional =&gt; projected volumes)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Traffic Operational (localized =&gt; assess impacts such as delays, queuing, levels of service)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Several roadway modification scenarios tested</a:t>
            </a:r>
          </a:p>
        </p:txBody>
      </p:sp>
    </p:spTree>
    <p:extLst>
      <p:ext uri="{BB962C8B-B14F-4D97-AF65-F5344CB8AC3E}">
        <p14:creationId xmlns:p14="http://schemas.microsoft.com/office/powerpoint/2010/main" val="2133060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D120BF-933F-41EA-804F-0F9F70D1C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47" y="525336"/>
            <a:ext cx="7221538" cy="409638"/>
          </a:xfrm>
        </p:spPr>
        <p:txBody>
          <a:bodyPr/>
          <a:lstStyle/>
          <a:p>
            <a:r>
              <a:rPr lang="en-US" dirty="0"/>
              <a:t>Traffic Circulation Study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B9A372-D372-418E-B993-30ED85DEA87B}"/>
              </a:ext>
            </a:extLst>
          </p:cNvPr>
          <p:cNvSpPr txBox="1"/>
          <p:nvPr/>
        </p:nvSpPr>
        <p:spPr>
          <a:xfrm>
            <a:off x="638718" y="1245492"/>
            <a:ext cx="806388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General Notes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Actual train times vary day to day; Modeling assumes uniform (averages)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Peak hours based on typical times of year (schools active)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Actual travel delay &gt; increased gate closures due to stopping and starting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Gate crossing pre-emption requirements preclude ability to synchronize lights on Alma</a:t>
            </a:r>
          </a:p>
        </p:txBody>
      </p:sp>
    </p:spTree>
    <p:extLst>
      <p:ext uri="{BB962C8B-B14F-4D97-AF65-F5344CB8AC3E}">
        <p14:creationId xmlns:p14="http://schemas.microsoft.com/office/powerpoint/2010/main" val="2682657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B9A372-D372-418E-B993-30ED85DEA87B}"/>
              </a:ext>
            </a:extLst>
          </p:cNvPr>
          <p:cNvSpPr txBox="1"/>
          <p:nvPr/>
        </p:nvSpPr>
        <p:spPr>
          <a:xfrm>
            <a:off x="665611" y="2769492"/>
            <a:ext cx="8063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Impacts Under “No Build” Scenarios</a:t>
            </a:r>
          </a:p>
        </p:txBody>
      </p:sp>
    </p:spTree>
    <p:extLst>
      <p:ext uri="{BB962C8B-B14F-4D97-AF65-F5344CB8AC3E}">
        <p14:creationId xmlns:p14="http://schemas.microsoft.com/office/powerpoint/2010/main" val="1743257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2EECFF7-74F0-4223-847D-4F5289BC9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90" b="41118"/>
          <a:stretch/>
        </p:blipFill>
        <p:spPr>
          <a:xfrm>
            <a:off x="794448" y="3230766"/>
            <a:ext cx="7563168" cy="227527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11550" y="457200"/>
            <a:ext cx="5230813" cy="457200"/>
          </a:xfrm>
          <a:prstGeom prst="rect">
            <a:avLst/>
          </a:prstGeom>
          <a:solidFill>
            <a:srgbClr val="6B9A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617687" y="439245"/>
            <a:ext cx="81246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charset="2"/>
              <a:buChar char="§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chemeClr val="bg1"/>
                </a:solidFill>
                <a:latin typeface="Arial" charset="0"/>
              </a:rPr>
              <a:t>Effects of:  Caltrain Modifications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92500" y="1371600"/>
            <a:ext cx="4865116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Aft>
                <a:spcPts val="1200"/>
              </a:spcAft>
              <a:buSzPct val="80000"/>
              <a:defRPr/>
            </a:pPr>
            <a:endParaRPr lang="en-US" altLang="en-US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718" y="1109002"/>
            <a:ext cx="8103645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500" spc="-20" dirty="0">
                <a:latin typeface="+mn-lt"/>
                <a:cs typeface="Arial" panose="020B0604020202020204" pitchFamily="34" charset="0"/>
              </a:rPr>
              <a:t>Current Caltrain Operations (Peak Period average today)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Arial" panose="020B0604020202020204" pitchFamily="34" charset="0"/>
              </a:rPr>
              <a:t>6 trains per hour (total both directions)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(can be up to 10 per hour)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Arial" panose="020B0604020202020204" pitchFamily="34" charset="0"/>
              </a:rPr>
              <a:t>Effective Gate Closure time: 45 seconds every 10 minutes </a:t>
            </a:r>
            <a:r>
              <a:rPr lang="en-US" sz="2400" dirty="0">
                <a:cs typeface="Arial" panose="020B0604020202020204" pitchFamily="34" charset="0"/>
              </a:rPr>
              <a:t>(7.5% of peak hours)</a:t>
            </a:r>
            <a:endParaRPr lang="en-US" sz="2400" dirty="0">
              <a:latin typeface="+mn-lt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endParaRPr lang="en-US" sz="25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1D7058-7B07-4614-B461-48EF9E5B0E58}"/>
              </a:ext>
            </a:extLst>
          </p:cNvPr>
          <p:cNvSpPr txBox="1"/>
          <p:nvPr/>
        </p:nvSpPr>
        <p:spPr>
          <a:xfrm>
            <a:off x="4163437" y="6181924"/>
            <a:ext cx="4356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+mj-lt"/>
              </a:rPr>
              <a:t>(Actual train spacing varies daily)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4C455C-EEF2-493E-9872-71D2BA67EF46}"/>
              </a:ext>
            </a:extLst>
          </p:cNvPr>
          <p:cNvSpPr txBox="1"/>
          <p:nvPr/>
        </p:nvSpPr>
        <p:spPr>
          <a:xfrm>
            <a:off x="884241" y="5401535"/>
            <a:ext cx="7383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[Recent data shows gates were closed roughly 1 hour each day]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82279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11550" y="457200"/>
            <a:ext cx="5230813" cy="457200"/>
          </a:xfrm>
          <a:prstGeom prst="rect">
            <a:avLst/>
          </a:prstGeom>
          <a:solidFill>
            <a:srgbClr val="6B9A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617687" y="439245"/>
            <a:ext cx="81246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charset="2"/>
              <a:buChar char="§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chemeClr val="bg1"/>
                </a:solidFill>
                <a:latin typeface="Arial" charset="0"/>
              </a:rPr>
              <a:t>Effects of: Caltrain &amp; High-Speed-Rail Mods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92500" y="1371600"/>
            <a:ext cx="4865116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Aft>
                <a:spcPts val="1200"/>
              </a:spcAft>
              <a:buSzPct val="80000"/>
              <a:defRPr/>
            </a:pPr>
            <a:endParaRPr lang="en-US" altLang="en-US" sz="20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76339D-7851-4AD2-AED6-FEF4E0BCD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189"/>
          <a:stretch/>
        </p:blipFill>
        <p:spPr>
          <a:xfrm>
            <a:off x="1279874" y="3926145"/>
            <a:ext cx="7422733" cy="22964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718" y="1245492"/>
            <a:ext cx="80638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Anticipated Changes in Operations (2025 – HSR operating)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20 trains per hour (total both directions)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Gate closure time:  45 seconds every 3 minutes (up to 25% of the time in peak hours)</a:t>
            </a:r>
          </a:p>
        </p:txBody>
      </p:sp>
    </p:spTree>
    <p:extLst>
      <p:ext uri="{BB962C8B-B14F-4D97-AF65-F5344CB8AC3E}">
        <p14:creationId xmlns:p14="http://schemas.microsoft.com/office/powerpoint/2010/main" val="2056454600"/>
      </p:ext>
    </p:extLst>
  </p:cSld>
  <p:clrMapOvr>
    <a:masterClrMapping/>
  </p:clrMapOvr>
</p:sld>
</file>

<file path=ppt/theme/theme1.xml><?xml version="1.0" encoding="utf-8"?>
<a:theme xmlns:a="http://schemas.openxmlformats.org/drawingml/2006/main" name="City of PaloAlto Powerpoint Template">
  <a:themeElements>
    <a:clrScheme name="NEW Palo Alto swatches">
      <a:dk1>
        <a:srgbClr val="000000"/>
      </a:dk1>
      <a:lt1>
        <a:sysClr val="window" lastClr="FFFFFF"/>
      </a:lt1>
      <a:dk2>
        <a:srgbClr val="6D6F71"/>
      </a:dk2>
      <a:lt2>
        <a:srgbClr val="EEECE1"/>
      </a:lt2>
      <a:accent1>
        <a:srgbClr val="425A0E"/>
      </a:accent1>
      <a:accent2>
        <a:srgbClr val="A33E10"/>
      </a:accent2>
      <a:accent3>
        <a:srgbClr val="B0C086"/>
      </a:accent3>
      <a:accent4>
        <a:srgbClr val="9E0012"/>
      </a:accent4>
      <a:accent5>
        <a:srgbClr val="FFE983"/>
      </a:accent5>
      <a:accent6>
        <a:srgbClr val="734B05"/>
      </a:accent6>
      <a:hlink>
        <a:srgbClr val="0E6E94"/>
      </a:hlink>
      <a:folHlink>
        <a:srgbClr val="54AFD8"/>
      </a:folHlink>
    </a:clrScheme>
    <a:fontScheme name="Custom 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ity of PaloAlto Powerpoint Template" id="{985C1B5F-58D1-444A-A56D-EAF469A87713}" vid="{2FA8EC52-35EE-4B44-BB84-AFD6E4666604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ity of PaloAlto Powerpoint Template" id="{985C1B5F-58D1-444A-A56D-EAF469A87713}" vid="{538B4465-0826-3547-BC2C-A1FFD2556D8E}"/>
    </a:ext>
  </a:extLst>
</a:theme>
</file>

<file path=ppt/theme/theme3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ty of PaloAlto Powerpoint Template" id="{985C1B5F-58D1-444A-A56D-EAF469A87713}" vid="{AC64A79A-64F9-B74B-9292-B1CF0712297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City of PaloAlto Powerpoint Template</Template>
  <TotalTime>14762</TotalTime>
  <Words>1558</Words>
  <Application>Microsoft Office PowerPoint</Application>
  <PresentationFormat>On-screen Show (4:3)</PresentationFormat>
  <Paragraphs>355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ＭＳ Ｐゴシック</vt:lpstr>
      <vt:lpstr>Adobe Gothic Std B</vt:lpstr>
      <vt:lpstr>Arial</vt:lpstr>
      <vt:lpstr>Calibri</vt:lpstr>
      <vt:lpstr>Courier New</vt:lpstr>
      <vt:lpstr>Franklin Gothic Medium</vt:lpstr>
      <vt:lpstr>Latha</vt:lpstr>
      <vt:lpstr>Times New Roman</vt:lpstr>
      <vt:lpstr>Verdana</vt:lpstr>
      <vt:lpstr>Wingdings</vt:lpstr>
      <vt:lpstr>City of PaloAlto Powerpoint Template</vt:lpstr>
      <vt:lpstr>Custom Design</vt:lpstr>
      <vt:lpstr>2_Custom Design</vt:lpstr>
      <vt:lpstr>PowerPoint Presentation</vt:lpstr>
      <vt:lpstr>Contents</vt:lpstr>
      <vt:lpstr>PowerPoint Presentation</vt:lpstr>
      <vt:lpstr>Traffic Circulation Study</vt:lpstr>
      <vt:lpstr>Traffic Circulation Study – At Grade Crossings</vt:lpstr>
      <vt:lpstr>Traffic Circulation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2030 Charleston Rd PM Peak Queues (20 Trains/hr) </vt:lpstr>
      <vt:lpstr>Traffic Conditions for “No Build” Scenarios </vt:lpstr>
      <vt:lpstr>PowerPoint Presentation</vt:lpstr>
      <vt:lpstr>Rail Corridor Circulation Study: Traffic Measures</vt:lpstr>
      <vt:lpstr>Scenario 1:  CAPACITY CONSTRAINED TEST</vt:lpstr>
      <vt:lpstr>Scenario 6:  MAXIMUM ACCESSIBILITY TEST</vt:lpstr>
      <vt:lpstr>REROUTING IMPACTS:  Scenario 1</vt:lpstr>
      <vt:lpstr>REROUTING IMPACTS:  Scenario 6</vt:lpstr>
      <vt:lpstr>Summary of Response of the At-Grade Intersections to Change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2030 Palo Alto Ave PM Peak Queues (20 Trains/hr) </vt:lpstr>
      <vt:lpstr>2030 Palo Alto Ave PM Peak Queues (20 Trains/hr) </vt:lpstr>
      <vt:lpstr>2030 Meadow Dr. PM Peak Queues (20 Trains/hr) </vt:lpstr>
      <vt:lpstr>PowerPoint Presentation</vt:lpstr>
      <vt:lpstr>PowerPoint Presentation</vt:lpstr>
    </vt:vector>
  </TitlesOfParts>
  <Company>City of Palo Alto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Keith, Claudia</dc:creator>
  <cp:lastModifiedBy>Richard Davies</cp:lastModifiedBy>
  <cp:revision>296</cp:revision>
  <cp:lastPrinted>2017-11-06T21:55:12Z</cp:lastPrinted>
  <dcterms:created xsi:type="dcterms:W3CDTF">2017-04-10T22:27:39Z</dcterms:created>
  <dcterms:modified xsi:type="dcterms:W3CDTF">2017-11-07T19:08:27Z</dcterms:modified>
</cp:coreProperties>
</file>